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  <p:sldMasterId id="2147483672" r:id="rId2"/>
    <p:sldMasterId id="2147483660" r:id="rId3"/>
  </p:sldMasterIdLst>
  <p:notesMasterIdLst>
    <p:notesMasterId r:id="rId30"/>
  </p:notesMasterIdLst>
  <p:handoutMasterIdLst>
    <p:handoutMasterId r:id="rId31"/>
  </p:handoutMasterIdLst>
  <p:sldIdLst>
    <p:sldId id="548" r:id="rId4"/>
    <p:sldId id="583" r:id="rId5"/>
    <p:sldId id="549" r:id="rId6"/>
    <p:sldId id="574" r:id="rId7"/>
    <p:sldId id="576" r:id="rId8"/>
    <p:sldId id="584" r:id="rId9"/>
    <p:sldId id="577" r:id="rId10"/>
    <p:sldId id="578" r:id="rId11"/>
    <p:sldId id="563" r:id="rId12"/>
    <p:sldId id="564" r:id="rId13"/>
    <p:sldId id="550" r:id="rId14"/>
    <p:sldId id="553" r:id="rId15"/>
    <p:sldId id="554" r:id="rId16"/>
    <p:sldId id="586" r:id="rId17"/>
    <p:sldId id="556" r:id="rId18"/>
    <p:sldId id="580" r:id="rId19"/>
    <p:sldId id="557" r:id="rId20"/>
    <p:sldId id="560" r:id="rId21"/>
    <p:sldId id="568" r:id="rId22"/>
    <p:sldId id="571" r:id="rId23"/>
    <p:sldId id="573" r:id="rId24"/>
    <p:sldId id="544" r:id="rId25"/>
    <p:sldId id="539" r:id="rId26"/>
    <p:sldId id="543" r:id="rId27"/>
    <p:sldId id="582" r:id="rId28"/>
    <p:sldId id="492" r:id="rId29"/>
  </p:sldIdLst>
  <p:sldSz cx="9144000" cy="5715000" type="screen16x10"/>
  <p:notesSz cx="6735763" cy="9866313"/>
  <p:defaultTextStyle>
    <a:defPPr>
      <a:defRPr lang="ru-RU"/>
    </a:defPPr>
    <a:lvl1pPr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BE39886-1D85-44C4-A800-970CF88B883D}">
          <p14:sldIdLst>
            <p14:sldId id="548"/>
            <p14:sldId id="583"/>
            <p14:sldId id="549"/>
            <p14:sldId id="574"/>
            <p14:sldId id="576"/>
            <p14:sldId id="584"/>
            <p14:sldId id="577"/>
            <p14:sldId id="578"/>
            <p14:sldId id="563"/>
            <p14:sldId id="564"/>
            <p14:sldId id="550"/>
            <p14:sldId id="553"/>
            <p14:sldId id="554"/>
            <p14:sldId id="586"/>
            <p14:sldId id="556"/>
            <p14:sldId id="580"/>
            <p14:sldId id="557"/>
            <p14:sldId id="560"/>
            <p14:sldId id="568"/>
            <p14:sldId id="571"/>
            <p14:sldId id="573"/>
            <p14:sldId id="544"/>
            <p14:sldId id="539"/>
            <p14:sldId id="543"/>
            <p14:sldId id="582"/>
            <p14:sldId id="4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5A4DD"/>
    <a:srgbClr val="FF0000"/>
    <a:srgbClr val="5891D6"/>
    <a:srgbClr val="4F81BD"/>
    <a:srgbClr val="547CB8"/>
    <a:srgbClr val="3D94CF"/>
    <a:srgbClr val="EEECE1"/>
    <a:srgbClr val="FDE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686" autoAdjust="0"/>
  </p:normalViewPr>
  <p:slideViewPr>
    <p:cSldViewPr snapToGrid="0" snapToObjects="1">
      <p:cViewPr>
        <p:scale>
          <a:sx n="110" d="100"/>
          <a:sy n="110" d="100"/>
        </p:scale>
        <p:origin x="-1650" y="-44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 snapToObjects="1">
      <p:cViewPr varScale="1">
        <p:scale>
          <a:sx n="76" d="100"/>
          <a:sy n="76" d="100"/>
        </p:scale>
        <p:origin x="-2172" y="-108"/>
      </p:cViewPr>
      <p:guideLst>
        <p:guide orient="horz" pos="3107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-0.20514690200192526"/>
                  <c:y val="7.9317267047408727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38,2</a:t>
                    </a:r>
                    <a:r>
                      <a:rPr lang="ru-RU" sz="1400" b="1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209415855784665"/>
                  <c:y val="-0.2288603078619289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smtClean="0">
                        <a:latin typeface="Times New Roman" pitchFamily="18" charset="0"/>
                        <a:cs typeface="Times New Roman" pitchFamily="18" charset="0"/>
                      </a:rPr>
                      <a:t>43,1</a:t>
                    </a:r>
                    <a:r>
                      <a:rPr lang="ru-RU" sz="1400" b="1" smtClean="0">
                        <a:latin typeface="Times New Roman" pitchFamily="18" charset="0"/>
                        <a:cs typeface="Times New Roman" pitchFamily="18" charset="0"/>
                      </a:rPr>
                      <a:t>% 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388363963354021"/>
                  <c:y val="0.172432021940830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Возвращается с занятий в темное время суток</c:v>
                </c:pt>
                <c:pt idx="1">
                  <c:v>Не может посещать организации допобразования детей</c:v>
                </c:pt>
                <c:pt idx="2">
                  <c:v>Прочее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38.200000000000003</c:v>
                </c:pt>
                <c:pt idx="1">
                  <c:v>43.1</c:v>
                </c:pt>
                <c:pt idx="2">
                  <c:v>18.7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2">
          <a:noFill/>
        </a:ln>
      </c:spPr>
    </c:plotArea>
    <c:legend>
      <c:legendPos val="r"/>
      <c:layout>
        <c:manualLayout>
          <c:xMode val="edge"/>
          <c:yMode val="edge"/>
          <c:x val="0.53664592200745775"/>
          <c:y val="0.19366874198864678"/>
          <c:w val="0.46335407799254225"/>
          <c:h val="0.7423777696392601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7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="1" smtClean="0"/>
                      <a:t>34,8</a:t>
                    </a:r>
                    <a:r>
                      <a:rPr lang="ru-RU" sz="1400" b="1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smtClean="0"/>
                      <a:t>23,9</a:t>
                    </a:r>
                    <a:r>
                      <a:rPr lang="ru-RU" sz="1400" b="1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smtClean="0"/>
                      <a:t>41,3</a:t>
                    </a:r>
                    <a:r>
                      <a:rPr lang="ru-RU" sz="1400" b="1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За ремонт учебных кабинетов</c:v>
                </c:pt>
                <c:pt idx="1">
                  <c:v>Проведение дополнительных / внеурочных занятий</c:v>
                </c:pt>
                <c:pt idx="2">
                  <c:v>Прочее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34.799999999999997</c:v>
                </c:pt>
                <c:pt idx="1">
                  <c:v>23.9</c:v>
                </c:pt>
                <c:pt idx="2">
                  <c:v>41.3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2">
          <a:noFill/>
        </a:ln>
      </c:spPr>
    </c:plotArea>
    <c:legend>
      <c:legendPos val="r"/>
      <c:layout>
        <c:manualLayout>
          <c:xMode val="edge"/>
          <c:yMode val="edge"/>
          <c:x val="0.58644619422572175"/>
          <c:y val="7.592487647904772E-2"/>
          <c:w val="0.41355380577427819"/>
          <c:h val="0.92407512352095234"/>
        </c:manualLayout>
      </c:layout>
      <c:overlay val="0"/>
      <c:txPr>
        <a:bodyPr/>
        <a:lstStyle/>
        <a:p>
          <a:pPr>
            <a:lnSpc>
              <a:spcPct val="70000"/>
            </a:lnSpc>
            <a:defRPr lang="ru-RU" sz="1200" b="1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b="1" dirty="0" smtClean="0"/>
                      <a:t>59</a:t>
                    </a:r>
                    <a:r>
                      <a:rPr lang="en-US" sz="1400" b="1" dirty="0" smtClean="0"/>
                      <a:t>,</a:t>
                    </a:r>
                    <a:r>
                      <a:rPr lang="ru-RU" sz="1400" b="1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b="1" dirty="0" smtClean="0"/>
                      <a:t>40</a:t>
                    </a:r>
                    <a:r>
                      <a:rPr lang="en-US" sz="1400" b="1" dirty="0" smtClean="0"/>
                      <a:t>,9</a:t>
                    </a:r>
                    <a:r>
                      <a:rPr lang="ru-RU" sz="1400" b="1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b="1" smtClean="0"/>
                      <a:t>41,3</a:t>
                    </a:r>
                    <a:r>
                      <a:rPr lang="ru-RU" sz="1400" b="1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59.1</c:v>
                </c:pt>
                <c:pt idx="1">
                  <c:v>40.9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095">
          <a:noFill/>
        </a:ln>
      </c:spPr>
    </c:plotArea>
    <c:legend>
      <c:legendPos val="r"/>
      <c:layout>
        <c:manualLayout>
          <c:xMode val="edge"/>
          <c:yMode val="edge"/>
          <c:x val="0.76353779798254817"/>
          <c:y val="0.24200073650344672"/>
          <c:w val="0.12079713507263939"/>
          <c:h val="0.47547105267020795"/>
        </c:manualLayout>
      </c:layout>
      <c:overlay val="0"/>
      <c:txPr>
        <a:bodyPr/>
        <a:lstStyle/>
        <a:p>
          <a:pPr>
            <a:lnSpc>
              <a:spcPct val="70000"/>
            </a:lnSpc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78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8.8246272029400049E-3"/>
                  <c:y val="7.2391788103660412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/>
                      <a:t>27</a:t>
                    </a:r>
                    <a:r>
                      <a:rPr lang="en-US" sz="1400" b="1" dirty="0" smtClean="0"/>
                      <a:t>,</a:t>
                    </a:r>
                    <a:r>
                      <a:rPr lang="ru-RU" sz="1400" b="1" dirty="0" smtClean="0"/>
                      <a:t>3%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b="1" dirty="0" smtClean="0"/>
                      <a:t>50,3%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571119998579489E-2"/>
                  <c:y val="0.16347193651953246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/>
                      <a:t>19</a:t>
                    </a:r>
                    <a:r>
                      <a:rPr lang="en-US" sz="1400" b="1" dirty="0" smtClean="0"/>
                      <a:t>,</a:t>
                    </a:r>
                    <a:r>
                      <a:rPr lang="ru-RU" sz="1400" b="1" dirty="0" smtClean="0"/>
                      <a:t>9%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3964568734378316E-2"/>
                  <c:y val="1.716719374807751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smtClean="0"/>
                      <a:t>1,4</a:t>
                    </a:r>
                    <a:r>
                      <a:rPr lang="ru-RU" sz="1400" b="1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758948948352992"/>
                  <c:y val="1.716719374807751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smtClean="0"/>
                      <a:t>1,1</a:t>
                    </a:r>
                    <a:r>
                      <a:rPr lang="ru-RU" sz="1400" b="1" smtClean="0"/>
                      <a:t>%</a:t>
                    </a:r>
                  </a:p>
                  <a:p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Текущий ремонт бы не помешал</c:v>
                </c:pt>
                <c:pt idx="2">
                  <c:v>Школа требует капитального ремонта</c:v>
                </c:pt>
                <c:pt idx="3">
                  <c:v>Школа в аварийном состоянии</c:v>
                </c:pt>
                <c:pt idx="4">
                  <c:v>Туалеты размещены на улице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27.3</c:v>
                </c:pt>
                <c:pt idx="1">
                  <c:v>50.3</c:v>
                </c:pt>
                <c:pt idx="2">
                  <c:v>19.899999999999999</c:v>
                </c:pt>
                <c:pt idx="3">
                  <c:v>1.4</c:v>
                </c:pt>
                <c:pt idx="4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3977">
          <a:noFill/>
        </a:ln>
      </c:spPr>
    </c:plotArea>
    <c:legend>
      <c:legendPos val="r"/>
      <c:layout>
        <c:manualLayout>
          <c:xMode val="edge"/>
          <c:yMode val="edge"/>
          <c:x val="0.52914039333488616"/>
          <c:y val="6.4438105582897573E-2"/>
          <c:w val="0.45119495134232918"/>
          <c:h val="0.89045437942171657"/>
        </c:manualLayout>
      </c:layout>
      <c:overlay val="0"/>
      <c:txPr>
        <a:bodyPr/>
        <a:lstStyle/>
        <a:p>
          <a:pPr>
            <a:lnSpc>
              <a:spcPct val="70000"/>
            </a:lnSpc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699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7992" cy="493868"/>
          </a:xfrm>
          <a:prstGeom prst="rect">
            <a:avLst/>
          </a:prstGeom>
        </p:spPr>
        <p:txBody>
          <a:bodyPr vert="horz" lIns="94726" tIns="47363" rIns="94726" bIns="473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6200" y="0"/>
            <a:ext cx="2917992" cy="493868"/>
          </a:xfrm>
          <a:prstGeom prst="rect">
            <a:avLst/>
          </a:prstGeom>
        </p:spPr>
        <p:txBody>
          <a:bodyPr vert="horz" lIns="94726" tIns="47363" rIns="94726" bIns="473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26A6A1F0-F08E-4051-82E9-D1D85952213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0869"/>
            <a:ext cx="2917992" cy="493867"/>
          </a:xfrm>
          <a:prstGeom prst="rect">
            <a:avLst/>
          </a:prstGeom>
        </p:spPr>
        <p:txBody>
          <a:bodyPr vert="horz" lIns="94726" tIns="47363" rIns="94726" bIns="473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6200" y="9370869"/>
            <a:ext cx="2917992" cy="493867"/>
          </a:xfrm>
          <a:prstGeom prst="rect">
            <a:avLst/>
          </a:prstGeom>
        </p:spPr>
        <p:txBody>
          <a:bodyPr vert="horz" lIns="94726" tIns="47363" rIns="94726" bIns="473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FDD1B8F0-AEA3-4A83-B363-607E8DBDF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031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7992" cy="493868"/>
          </a:xfrm>
          <a:prstGeom prst="rect">
            <a:avLst/>
          </a:prstGeom>
        </p:spPr>
        <p:txBody>
          <a:bodyPr vert="horz" lIns="94726" tIns="47363" rIns="94726" bIns="473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6200" y="0"/>
            <a:ext cx="2917992" cy="493868"/>
          </a:xfrm>
          <a:prstGeom prst="rect">
            <a:avLst/>
          </a:prstGeom>
        </p:spPr>
        <p:txBody>
          <a:bodyPr vert="horz" lIns="94726" tIns="47363" rIns="94726" bIns="473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1CF0105C-8011-4CE9-9C77-8911E423A928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26" tIns="47363" rIns="94726" bIns="473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835" y="4686225"/>
            <a:ext cx="5386094" cy="4440077"/>
          </a:xfrm>
          <a:prstGeom prst="rect">
            <a:avLst/>
          </a:prstGeom>
        </p:spPr>
        <p:txBody>
          <a:bodyPr vert="horz" lIns="94726" tIns="47363" rIns="94726" bIns="4736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0869"/>
            <a:ext cx="2917992" cy="493867"/>
          </a:xfrm>
          <a:prstGeom prst="rect">
            <a:avLst/>
          </a:prstGeom>
        </p:spPr>
        <p:txBody>
          <a:bodyPr vert="horz" lIns="94726" tIns="47363" rIns="94726" bIns="473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6200" y="9370869"/>
            <a:ext cx="2917992" cy="493867"/>
          </a:xfrm>
          <a:prstGeom prst="rect">
            <a:avLst/>
          </a:prstGeom>
        </p:spPr>
        <p:txBody>
          <a:bodyPr vert="horz" lIns="94726" tIns="47363" rIns="94726" bIns="473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28692C82-5808-4B6F-ACFC-0AE921D18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4071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692C82-5808-4B6F-ACFC-0AE921D1895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4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692C82-5808-4B6F-ACFC-0AE921D1895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56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692C82-5808-4B6F-ACFC-0AE921D1895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5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692C82-5808-4B6F-ACFC-0AE921D1895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37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692C82-5808-4B6F-ACFC-0AE921D1895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65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59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12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54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080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145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66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89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842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84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08088" y="5038725"/>
            <a:ext cx="396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9" name="Picture 11" descr="shablon-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shablon_GERB-1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2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208088" y="5038725"/>
            <a:ext cx="396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7" name="Picture 10" descr="shablon-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shablon_GERB-1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27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28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3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59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Прямоугольник 8"/>
          <p:cNvSpPr>
            <a:spLocks noChangeArrowheads="1"/>
          </p:cNvSpPr>
          <p:nvPr/>
        </p:nvSpPr>
        <p:spPr bwMode="auto">
          <a:xfrm>
            <a:off x="1139825" y="125413"/>
            <a:ext cx="8004175" cy="1152525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8" name="Прямоугольник 9"/>
          <p:cNvSpPr>
            <a:spLocks noChangeArrowheads="1"/>
          </p:cNvSpPr>
          <p:nvPr/>
        </p:nvSpPr>
        <p:spPr bwMode="auto">
          <a:xfrm>
            <a:off x="0" y="125413"/>
            <a:ext cx="1092200" cy="1152525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1" name="Номер слайда 5"/>
          <p:cNvSpPr txBox="1">
            <a:spLocks/>
          </p:cNvSpPr>
          <p:nvPr/>
        </p:nvSpPr>
        <p:spPr bwMode="auto">
          <a:xfrm>
            <a:off x="8756650" y="5297488"/>
            <a:ext cx="387350" cy="200025"/>
          </a:xfrm>
          <a:prstGeom prst="rect">
            <a:avLst/>
          </a:prstGeom>
          <a:solidFill>
            <a:srgbClr val="11717E"/>
          </a:solidFill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59FBA18-950B-4385-8637-4CDB42EE2A1E}" type="slidenum">
              <a:rPr lang="ru-RU" sz="1050" i="0" smtClean="0">
                <a:solidFill>
                  <a:schemeClr val="bg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i="0" dirty="0">
              <a:solidFill>
                <a:schemeClr val="bg1"/>
              </a:solidFill>
            </a:endParaRPr>
          </a:p>
        </p:txBody>
      </p:sp>
      <p:pic>
        <p:nvPicPr>
          <p:cNvPr id="1030" name="Picture 9" descr="shablon-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 descr="shablon_GERB-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3025" y="112713"/>
            <a:ext cx="12604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1" r:id="rId1"/>
    <p:sldLayoutId id="2147484452" r:id="rId2"/>
    <p:sldLayoutId id="2147484453" r:id="rId3"/>
    <p:sldLayoutId id="2147484454" r:id="rId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F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08088" y="5038725"/>
            <a:ext cx="396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Прямоугольник 16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4" name="Прямоугольник 17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055" name="Picture 10" descr="shablon-1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1" descr="shablon_GERB-11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0" r:id="rId1"/>
    <p:sldLayoutId id="2147484461" r:id="rId2"/>
    <p:sldLayoutId id="2147484455" r:id="rId3"/>
    <p:sldLayoutId id="2147484456" r:id="rId4"/>
    <p:sldLayoutId id="2147484462" r:id="rId5"/>
    <p:sldLayoutId id="2147484463" r:id="rId6"/>
    <p:sldLayoutId id="2147484464" r:id="rId7"/>
    <p:sldLayoutId id="2147484465" r:id="rId8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F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1335088"/>
            <a:ext cx="9144000" cy="4162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/>
          </a:p>
        </p:txBody>
      </p:sp>
      <p:sp>
        <p:nvSpPr>
          <p:cNvPr id="3076" name="Прямоугольник 18"/>
          <p:cNvSpPr>
            <a:spLocks noChangeArrowheads="1"/>
          </p:cNvSpPr>
          <p:nvPr/>
        </p:nvSpPr>
        <p:spPr bwMode="auto">
          <a:xfrm>
            <a:off x="1139825" y="125413"/>
            <a:ext cx="8004175" cy="1152525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077" name="Прямоугольник 19"/>
          <p:cNvSpPr>
            <a:spLocks noChangeArrowheads="1"/>
          </p:cNvSpPr>
          <p:nvPr/>
        </p:nvSpPr>
        <p:spPr bwMode="auto">
          <a:xfrm>
            <a:off x="0" y="125413"/>
            <a:ext cx="1092200" cy="1152525"/>
          </a:xfrm>
          <a:prstGeom prst="rect">
            <a:avLst/>
          </a:prstGeom>
          <a:solidFill>
            <a:srgbClr val="11717E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i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3" name="Номер слайда 5"/>
          <p:cNvSpPr txBox="1">
            <a:spLocks/>
          </p:cNvSpPr>
          <p:nvPr/>
        </p:nvSpPr>
        <p:spPr bwMode="auto">
          <a:xfrm>
            <a:off x="8756650" y="5297488"/>
            <a:ext cx="387350" cy="200025"/>
          </a:xfrm>
          <a:prstGeom prst="rect">
            <a:avLst/>
          </a:prstGeom>
          <a:solidFill>
            <a:srgbClr val="11717E"/>
          </a:solidFill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3DC9AC6-831D-4DA3-ABDF-14F4A9CD7707}" type="slidenum">
              <a:rPr lang="ru-RU" sz="1050" i="0" smtClean="0">
                <a:solidFill>
                  <a:schemeClr val="bg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i="0" dirty="0">
              <a:solidFill>
                <a:schemeClr val="bg1"/>
              </a:solidFill>
            </a:endParaRPr>
          </a:p>
        </p:txBody>
      </p:sp>
      <p:pic>
        <p:nvPicPr>
          <p:cNvPr id="3079" name="Picture 10" descr="shablon-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1" descr="shablon_GERB-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025" y="112713"/>
            <a:ext cx="12604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  <p:sldLayoutId id="2147484458" r:id="rId2"/>
    <p:sldLayoutId id="2147484459" r:id="rId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308100" y="350764"/>
            <a:ext cx="61991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НАПРАВЛЕНИЕ ПО ЭКСПЕРТНО-АНАЛИТИЧЕСКОЙ И КОНТРОЛЬНОЙ ДЕЯТЕЛЬНОСТИ В  ОБЛАСТИ РАСХОДОВ  ФЕДЕРАЛЬНОГО БЮДЖЕТА НА ЗДРАВООХРАНЕНИЕ, ОБРАЗОВАНИЕ, КУЛЬТУРУ, КИНЕМАТОГРАФИЮ И СРЕДСТВ ФЕДЕРАЛЬНОГО ФОНДА ОБЯЗАТЕЛЬНОГО МЕДИЦИНСКОГО СТРАХОВАНИЯ </a:t>
            </a:r>
            <a:endParaRPr lang="ru-RU" altLang="ru-RU" sz="1600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75430" y="3607411"/>
            <a:ext cx="8484782" cy="144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1400" b="1" i="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Экспертно-аналитическое мероприятие</a:t>
            </a:r>
          </a:p>
          <a:p>
            <a:pPr algn="ctr">
              <a:lnSpc>
                <a:spcPct val="90000"/>
              </a:lnSpc>
              <a:defRPr/>
            </a:pPr>
            <a: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«Анализ реализации предусмотренных государственной программой Российской Федерации «Развитие образования» на 2013 – 2020 годы мероприятий по содействию созданию в субъектах Российской Федерации новых мест в общеобразовательных организациях в 2016 году» в органах государственной власти субъектов Российской Федерации, на территории которых реализуются мероприятия по содействию созданию новых мест в общеобразовательных организациях </a:t>
            </a:r>
            <a:b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(53 субъекта Российской Федерации)» 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5430" y="2401472"/>
            <a:ext cx="8528327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1400" b="1" i="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Контрольное мероприятие</a:t>
            </a:r>
          </a:p>
          <a:p>
            <a:pPr algn="ctr">
              <a:lnSpc>
                <a:spcPct val="90000"/>
              </a:lnSpc>
              <a:defRPr/>
            </a:pPr>
            <a: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«Проверка реализации предусмотренных государственной программой Российской Федерации «Развитие образования» на 2013 – 2020 годы мероприятий по содействию созданию в субъектах Российской Федерации новых мест в общеобразовательных организациях в 2016 году, а также порядка предоставления и распределения субсидий на реализацию указанных мероприятий </a:t>
            </a:r>
            <a:b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i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2017 году»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9191" y="5259388"/>
            <a:ext cx="741838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i="0" kern="1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аудитор Счетной палаты Российской Федерации Филипенко А.В</a:t>
            </a:r>
            <a:r>
              <a:rPr lang="ru-RU" sz="1600" b="1" i="0" kern="100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       </a:t>
            </a:r>
            <a:endParaRPr lang="ru-RU" sz="1600" b="1" i="0" kern="100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54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173163" y="247138"/>
            <a:ext cx="6334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ПРИ ПРОВЕДЕНИИ ОТБОРА СУБЪЕКТОВ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ДЛЯ ПРЕДОСТАВЛЕНИЯ СУБСИДИИ ИЗ ФЕДЕРАЛЬНОГО БЮДЖЕТА В 2016 ГОДУ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0" y="1239838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Подпункт «в» пункта 5 Правил предоставления и распределения субсидий из федерального бюджета на реализацию мероприятий по содействию созданию в субъектах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новых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мест в общеобразовательных организациях: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0" y="1921909"/>
            <a:ext cx="914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наличие региональной программы, сформированной на период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2016 - 2025 годов</a:t>
            </a:r>
          </a:p>
        </p:txBody>
      </p:sp>
      <p:sp>
        <p:nvSpPr>
          <p:cNvPr id="5" name="Стрелка вниз 4"/>
          <p:cNvSpPr/>
          <p:nvPr/>
        </p:nvSpPr>
        <p:spPr>
          <a:xfrm rot="5400000">
            <a:off x="5240534" y="2450912"/>
            <a:ext cx="1257300" cy="829339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6366294" y="2496249"/>
            <a:ext cx="25800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субъектов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сформировали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региональные программы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до 2025 г.: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97746" y="3534654"/>
            <a:ext cx="3570656" cy="11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При этом, указанные региональные программы признаны </a:t>
            </a:r>
            <a:r>
              <a:rPr lang="ru-RU" sz="1400" b="1" i="0" u="sng" dirty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соответствующими требованиям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, установленным Правилами</a:t>
            </a:r>
          </a:p>
        </p:txBody>
      </p:sp>
      <p:sp>
        <p:nvSpPr>
          <p:cNvPr id="12298" name="Прямоугольник 12"/>
          <p:cNvSpPr>
            <a:spLocks noChangeArrowheads="1"/>
          </p:cNvSpPr>
          <p:nvPr/>
        </p:nvSpPr>
        <p:spPr bwMode="auto">
          <a:xfrm>
            <a:off x="8673115" y="3998273"/>
            <a:ext cx="39528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5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361131"/>
              </p:ext>
            </p:extLst>
          </p:nvPr>
        </p:nvGraphicFramePr>
        <p:xfrm>
          <a:off x="202019" y="2279463"/>
          <a:ext cx="5210664" cy="3186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893"/>
                <a:gridCol w="2371771"/>
              </a:tblGrid>
              <a:tr h="2209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Субъекты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РФ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Утвержденная государственная программа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Адыгея</a:t>
                      </a:r>
                      <a:endParaRPr lang="ru-RU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2014 –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  <a:endParaRPr lang="ru-RU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2016 - 2020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Республика Марий Эл</a:t>
                      </a:r>
                      <a:endParaRPr lang="ru-RU" sz="1400" b="1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2013 –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Республика Хакасия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2016 - 2020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Ханты-Мансийский АО – Югра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2016 - 2020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Курганская область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2016 - 2020 гг.</a:t>
                      </a: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Липецкая область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2014</a:t>
                      </a:r>
                      <a:r>
                        <a:rPr lang="ru-RU" sz="1400" b="1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2020 гг.</a:t>
                      </a:r>
                      <a:endParaRPr lang="ru-RU" sz="1400" b="1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Саратовская область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2014</a:t>
                      </a:r>
                      <a:r>
                        <a:rPr lang="ru-RU" sz="1400" b="1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2020 гг.</a:t>
                      </a:r>
                      <a:endParaRPr lang="ru-RU" sz="1400" b="1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</a:tr>
              <a:tr h="2209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Калининградская область</a:t>
                      </a: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2016 - 2020 гг.</a:t>
                      </a:r>
                    </a:p>
                  </a:txBody>
                  <a:tcPr marL="91448" marR="91448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8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147078" y="359956"/>
            <a:ext cx="70883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ЧИСЛЕННОСТИ ОБУЧАЮЩИХСЯ ВО 2-Ю СМЕНУ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414304"/>
              </p:ext>
            </p:extLst>
          </p:nvPr>
        </p:nvGraphicFramePr>
        <p:xfrm>
          <a:off x="254000" y="1282700"/>
          <a:ext cx="8683625" cy="887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956"/>
                <a:gridCol w="7617669"/>
              </a:tblGrid>
              <a:tr h="338683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Обучающихся во 2 смену в РФ, тыс. человек (по данным формы № ОО-1)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</a:tr>
              <a:tr h="274365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1 875,3</a:t>
                      </a:r>
                    </a:p>
                  </a:txBody>
                  <a:tcPr marL="91448" marR="91448" marT="45727" marB="45727"/>
                </a:tc>
              </a:tr>
              <a:tr h="274365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27" marB="4572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1 885,5</a:t>
                      </a:r>
                    </a:p>
                  </a:txBody>
                  <a:tcPr marL="91448" marR="91448" marT="45727" marB="45727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409199"/>
              </p:ext>
            </p:extLst>
          </p:nvPr>
        </p:nvGraphicFramePr>
        <p:xfrm>
          <a:off x="254000" y="2338239"/>
          <a:ext cx="4086225" cy="82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6225"/>
              </a:tblGrid>
              <a:tr h="27384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Субъекты РФ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олучавшие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субсидию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2016 г.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8" marR="91418" marT="45641" marB="4564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3844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обучающихся во 2 смену </a:t>
                      </a:r>
                      <a:r>
                        <a:rPr lang="ru-RU" sz="14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увеличилось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10,4 тыс. человек</a:t>
                      </a:r>
                    </a:p>
                  </a:txBody>
                  <a:tcPr marL="91418" marR="91418" marT="45641" marB="4564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585960"/>
              </p:ext>
            </p:extLst>
          </p:nvPr>
        </p:nvGraphicFramePr>
        <p:xfrm>
          <a:off x="4582633" y="2336651"/>
          <a:ext cx="4354992" cy="82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992"/>
              </a:tblGrid>
              <a:tr h="27384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Субъекты РФ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п</a:t>
                      </a:r>
                      <a:r>
                        <a:rPr lang="ru-RU" sz="14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олучавшие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субсидию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2016 г.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08" marR="91408" marT="45641" marB="4564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3844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обучающихся</a:t>
                      </a:r>
                      <a:r>
                        <a:rPr lang="ru-RU" sz="1400" b="1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 2 смену </a:t>
                      </a:r>
                      <a:r>
                        <a:rPr lang="ru-RU" sz="1400" b="1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уменьшилось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0,2 тыс. человек</a:t>
                      </a:r>
                    </a:p>
                  </a:txBody>
                  <a:tcPr marL="91408" marR="91408" marT="45641" marB="4564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Стрелка вниз 14"/>
          <p:cNvSpPr/>
          <p:nvPr/>
        </p:nvSpPr>
        <p:spPr>
          <a:xfrm>
            <a:off x="1939925" y="2170113"/>
            <a:ext cx="374650" cy="1682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648450" y="2170113"/>
            <a:ext cx="374650" cy="1682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429587"/>
              </p:ext>
            </p:extLst>
          </p:nvPr>
        </p:nvGraphicFramePr>
        <p:xfrm>
          <a:off x="254000" y="3231308"/>
          <a:ext cx="8659813" cy="948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940"/>
                <a:gridCol w="7639873"/>
              </a:tblGrid>
              <a:tr h="33868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Обучающиеся в зданиях требующих капитального ремонта, тыс. человек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7" marB="45727"/>
                </a:tc>
              </a:tr>
              <a:tr h="27436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1 889,6 (по данным формы Д-4)</a:t>
                      </a:r>
                    </a:p>
                  </a:txBody>
                  <a:tcPr marL="91449" marR="91449" marT="45727" marB="45727"/>
                </a:tc>
              </a:tr>
              <a:tr h="27436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1957,6 (по данным субъектов РФ)</a:t>
                      </a:r>
                    </a:p>
                  </a:txBody>
                  <a:tcPr marL="91449" marR="91449" marT="45727" marB="45727"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475095"/>
              </p:ext>
            </p:extLst>
          </p:nvPr>
        </p:nvGraphicFramePr>
        <p:xfrm>
          <a:off x="287338" y="4546342"/>
          <a:ext cx="8626475" cy="1067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33"/>
                <a:gridCol w="2528312"/>
                <a:gridCol w="2719130"/>
              </a:tblGrid>
              <a:tr h="45728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Планируемое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число введенных школьных мест к 2020 г., тыс. мест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28" marB="45728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Обучающиеся во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 смену в 2016 г., тыс. человек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Обучающиеся в зданиях требующих капитального ремонта,  тыс. человек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28" marB="45728"/>
                </a:tc>
              </a:tr>
              <a:tr h="33611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</a:p>
                  </a:txBody>
                  <a:tcPr marL="91433" marR="91433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28" marB="45728"/>
                </a:tc>
              </a:tr>
            </a:tbl>
          </a:graphicData>
        </a:graphic>
      </p:graphicFrame>
      <p:sp>
        <p:nvSpPr>
          <p:cNvPr id="7233" name="TextBox 23"/>
          <p:cNvSpPr txBox="1">
            <a:spLocks noChangeArrowheads="1"/>
          </p:cNvSpPr>
          <p:nvPr/>
        </p:nvSpPr>
        <p:spPr bwMode="auto">
          <a:xfrm>
            <a:off x="3313113" y="4250995"/>
            <a:ext cx="27562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Например, в Липецкой области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69406" y="3700128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+68,0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6496493" y="3593805"/>
            <a:ext cx="339282" cy="58581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65225" y="260350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В ОБЛАСТИ ГРАДОСТРОИТЕЛЬНОЙ ДЕЯТЕЛЬНОСТИ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223338" y="1340926"/>
            <a:ext cx="4760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Градостроительный кодекс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(от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29.12.2004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1400" b="1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i="0" dirty="0">
                <a:latin typeface="Times New Roman" pitchFamily="18" charset="0"/>
                <a:cs typeface="Times New Roman" pitchFamily="18" charset="0"/>
              </a:rPr>
              <a:t>190-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ФЗ)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0" y="1639376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14 ч. 3, ст.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19 ч. 1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и ст. 23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ч. 3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: «Схемы территориального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планирования субъектов Российской Федерации, муниципальных районов, генеральные планы поселений и городских округов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должны содержать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карты планируемого размещения объектов регионального и местных значений в области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образования».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-14288" y="2654902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500" b="1" i="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b="1" i="0" u="sng" dirty="0">
                <a:latin typeface="Times New Roman" pitchFamily="18" charset="0"/>
                <a:cs typeface="Times New Roman" pitchFamily="18" charset="0"/>
              </a:rPr>
              <a:t>20 из 65 </a:t>
            </a:r>
            <a:r>
              <a:rPr lang="ru-RU" sz="1500" b="1" i="0" u="sng" dirty="0" smtClean="0">
                <a:latin typeface="Times New Roman" pitchFamily="18" charset="0"/>
                <a:cs typeface="Times New Roman" pitchFamily="18" charset="0"/>
              </a:rPr>
              <a:t>субъектов РФ-участников </a:t>
            </a:r>
            <a:r>
              <a:rPr lang="ru-RU" sz="1500" b="1" i="0" dirty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500" b="1" i="0" dirty="0" smtClean="0">
                <a:latin typeface="Times New Roman" pitchFamily="18" charset="0"/>
                <a:cs typeface="Times New Roman" pitchFamily="18" charset="0"/>
              </a:rPr>
              <a:t>2016 – 2017 гг. в </a:t>
            </a:r>
            <a:r>
              <a:rPr lang="ru-RU" sz="1500" b="1" i="0" dirty="0">
                <a:latin typeface="Times New Roman" pitchFamily="18" charset="0"/>
                <a:cs typeface="Times New Roman" pitchFamily="18" charset="0"/>
              </a:rPr>
              <a:t>схемах территориального планирования (генеральных планах) </a:t>
            </a:r>
            <a:r>
              <a:rPr lang="ru-RU" sz="15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отсутствуют </a:t>
            </a:r>
            <a:r>
              <a:rPr lang="ru-RU" sz="1500" b="1" i="0" dirty="0">
                <a:latin typeface="Times New Roman" pitchFamily="18" charset="0"/>
                <a:cs typeface="Times New Roman" pitchFamily="18" charset="0"/>
              </a:rPr>
              <a:t>карты, на которых отражены объекты образования: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816350" y="2324875"/>
            <a:ext cx="1273175" cy="330027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34950" y="3585800"/>
            <a:ext cx="4097338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hangingPunct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Удмуртская, Карачаево-Черкесская, Чеченская, Чувашская Республики, Республика Дагестан, Республика Коми, Кемеровская, Московская, Нижегородская, Псковская, Свердловская, Белгородская, Брянская и Владимирская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246063" y="3263537"/>
            <a:ext cx="38989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500" b="1" i="0" u="sng" dirty="0">
                <a:latin typeface="Times New Roman" pitchFamily="18" charset="0"/>
                <a:cs typeface="Times New Roman" pitchFamily="18" charset="0"/>
              </a:rPr>
              <a:t>В части объектов регионального значения:</a:t>
            </a:r>
          </a:p>
        </p:txBody>
      </p:sp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5176838" y="3308798"/>
            <a:ext cx="3427412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500" b="1" i="0" u="sng" dirty="0">
                <a:latin typeface="Times New Roman" pitchFamily="18" charset="0"/>
                <a:cs typeface="Times New Roman" pitchFamily="18" charset="0"/>
              </a:rPr>
              <a:t>В части объектов местного значения:</a:t>
            </a:r>
          </a:p>
        </p:txBody>
      </p:sp>
      <p:sp>
        <p:nvSpPr>
          <p:cNvPr id="10250" name="Прямоугольник 10"/>
          <p:cNvSpPr>
            <a:spLocks noChangeArrowheads="1"/>
          </p:cNvSpPr>
          <p:nvPr/>
        </p:nvSpPr>
        <p:spPr bwMode="auto">
          <a:xfrm>
            <a:off x="5194300" y="3734662"/>
            <a:ext cx="36322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Республики Бурятия, Башкортостан,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Марий Эл, Северная Осетия-Алания, Челябинская и Липецкая области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7204" y="4818948"/>
            <a:ext cx="84330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Например, износ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школы в с. </a:t>
            </a:r>
            <a:r>
              <a:rPr lang="ru-RU" sz="1400" b="1" i="0" dirty="0" err="1">
                <a:latin typeface="Times New Roman" pitchFamily="18" charset="0"/>
                <a:cs typeface="Times New Roman" pitchFamily="18" charset="0"/>
              </a:rPr>
              <a:t>Пятницкое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Липецкой области, где обучается 60 детей, составляет 65 %, перевод учащихся из школы в близлежащую невозможен в связи с необеспеченной транспортной доступностью , при этом строительство школ в данном селе не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запланировано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2"/>
          <p:cNvSpPr>
            <a:spLocks noChangeArrowheads="1"/>
          </p:cNvSpPr>
          <p:nvPr/>
        </p:nvSpPr>
        <p:spPr bwMode="auto">
          <a:xfrm>
            <a:off x="254334" y="4719173"/>
            <a:ext cx="39528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5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7323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711597"/>
              </p:ext>
            </p:extLst>
          </p:nvPr>
        </p:nvGraphicFramePr>
        <p:xfrm>
          <a:off x="55563" y="1354102"/>
          <a:ext cx="8834437" cy="400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939"/>
                <a:gridCol w="2030819"/>
                <a:gridCol w="2402958"/>
                <a:gridCol w="1287721"/>
              </a:tblGrid>
              <a:tr h="507000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Субъекты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РФ, не получавшие субсидию в 2016 г.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обучающихся в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2016 г., человек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во вторую смену в 2016 г., человек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</a:tr>
              <a:tr h="213323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Еврейская автономная область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20 351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2 563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</a:p>
                  </a:txBody>
                  <a:tcPr marL="91446" marR="91446" marT="45712" marB="45712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Кабардино-Балкарская Республика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95 424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9 860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Магаданская область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16 411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2 799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15,2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Ненецкий автономный округ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6 243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627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Омская область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211 214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27 256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12,9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Бурятия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135 431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29 461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21,7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Крым 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186 447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13 302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7,1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Ростовская область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406 988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58 958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14,5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3054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Севастополь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39 114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2 864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Ставропольский край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277 684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42 374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15,3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Тульская область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132 722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2 049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1,5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Тюменская область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180 110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20 507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11,4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Чукотский автономный округ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7 453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404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Ярославская область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125 826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13 258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10,5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</a:tbl>
          </a:graphicData>
        </a:graphic>
      </p:graphicFrame>
      <p:sp>
        <p:nvSpPr>
          <p:cNvPr id="11368" name="TextBox 2"/>
          <p:cNvSpPr txBox="1">
            <a:spLocks noChangeArrowheads="1"/>
          </p:cNvSpPr>
          <p:nvPr/>
        </p:nvSpPr>
        <p:spPr bwMode="auto">
          <a:xfrm>
            <a:off x="1173164" y="193973"/>
            <a:ext cx="64716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СУБЪЕКТЫ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ЗАЯВИВШИЕСЯ ДЛЯ УЧАСТИЯ В ПРОГРАММЕ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2016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ГОДУ,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ЭТОМ ЧИСЛЕННОСТЬ ОБУЧАЮЩИХСЯ ВО 2 СМЕНУ В КОТОРЫХ ВЫРОСЛО</a:t>
            </a:r>
          </a:p>
        </p:txBody>
      </p:sp>
    </p:spTree>
    <p:extLst>
      <p:ext uri="{BB962C8B-B14F-4D97-AF65-F5344CB8AC3E}">
        <p14:creationId xmlns:p14="http://schemas.microsoft.com/office/powerpoint/2010/main" val="39322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910307"/>
              </p:ext>
            </p:extLst>
          </p:nvPr>
        </p:nvGraphicFramePr>
        <p:xfrm>
          <a:off x="140624" y="2217017"/>
          <a:ext cx="8834437" cy="294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474"/>
                <a:gridCol w="2169042"/>
                <a:gridCol w="2721935"/>
                <a:gridCol w="1308986"/>
              </a:tblGrid>
              <a:tr h="507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Субъекты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РФ, не получавшие субсидию в 2016 г.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 численность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обучающихся в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2016 г., человек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во вторую смену в 2016 г., человек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Отношение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Приморский край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207 521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35 193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17,0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Республика Адыгея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48 234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7 102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14,7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Республика Алтай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35 247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9 171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26,0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Республика Коми</a:t>
                      </a: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100 671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10 068</a:t>
                      </a: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10,0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Карелия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68 133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2 007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  <a:tr h="21332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Ивановская область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95 623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8 378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8,8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23" marB="0" anchor="ctr"/>
                </a:tc>
              </a:tr>
            </a:tbl>
          </a:graphicData>
        </a:graphic>
      </p:graphicFrame>
      <p:sp>
        <p:nvSpPr>
          <p:cNvPr id="11368" name="TextBox 2"/>
          <p:cNvSpPr txBox="1">
            <a:spLocks noChangeArrowheads="1"/>
          </p:cNvSpPr>
          <p:nvPr/>
        </p:nvSpPr>
        <p:spPr bwMode="auto">
          <a:xfrm>
            <a:off x="1173164" y="193973"/>
            <a:ext cx="64716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СУБЪЕКТЫ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ЗАЯВИВШИЕСЯ ДЛЯ УЧАСТИЯ В ПРОГРАММЕ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2016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ГОДУ,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ЭТОМ ЧИСЛЕННОСТЬ ОБУЧАЮЩИХСЯ ВО 2 СМЕНУ В КОТОРЫХ ВЫРОСЛО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5423" y="1380172"/>
            <a:ext cx="8080744" cy="586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субъектов РФ, изначально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включенные в Программу в 2016 году, отказались от участия в ней, при этом 4 региона из них имеют высокий процент обучающихся во вторую смену</a:t>
            </a:r>
          </a:p>
        </p:txBody>
      </p:sp>
    </p:spTree>
    <p:extLst>
      <p:ext uri="{BB962C8B-B14F-4D97-AF65-F5344CB8AC3E}">
        <p14:creationId xmlns:p14="http://schemas.microsoft.com/office/powerpoint/2010/main" val="2021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73163" y="300303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УСЛОВИЙ РАСХОДОВАНИЯ СУБЪЕКТАМИ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СУБСИДИИ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ФЕДЕРАЛЬНОГО БЮДЖЕТА</a:t>
            </a: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0" y="1218572"/>
            <a:ext cx="9144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Подпункт «в» пункта 7 Правил предоставления и распределения субсидий из федерального бюджета на реализацию мероприятий по содействию созданию в субъектах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новых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мест </a:t>
            </a:r>
            <a:endParaRPr lang="ru-RU" sz="1400" b="1" i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общеобразовательных организациях:</a:t>
            </a: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0" y="1908357"/>
            <a:ext cx="914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использование типовой проектной документации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из соответствующего реестра Минстроя России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711575" y="2216135"/>
            <a:ext cx="1257300" cy="23323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8" name="Прямоугольник 7"/>
          <p:cNvSpPr>
            <a:spLocks noChangeArrowheads="1"/>
          </p:cNvSpPr>
          <p:nvPr/>
        </p:nvSpPr>
        <p:spPr bwMode="auto">
          <a:xfrm>
            <a:off x="119063" y="2385566"/>
            <a:ext cx="875912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2016 г. 6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субъектов РФ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использовали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типовую проектную документацию при строительстве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приобретении зданий школ:</a:t>
            </a:r>
            <a:endParaRPr lang="ru-RU" sz="1400" b="1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>
            <a:off x="329609" y="2878319"/>
            <a:ext cx="36216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Удмуртская Республика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Камчатский край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Брянская область</a:t>
            </a:r>
          </a:p>
        </p:txBody>
      </p:sp>
      <p:sp>
        <p:nvSpPr>
          <p:cNvPr id="13320" name="Прямоугольник 9"/>
          <p:cNvSpPr>
            <a:spLocks noChangeArrowheads="1"/>
          </p:cNvSpPr>
          <p:nvPr/>
        </p:nvSpPr>
        <p:spPr bwMode="auto">
          <a:xfrm>
            <a:off x="4094162" y="2878319"/>
            <a:ext cx="504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Липецкая область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Свердловская область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Ханты-Мансийский АО – Югра</a:t>
            </a:r>
          </a:p>
        </p:txBody>
      </p:sp>
      <p:sp>
        <p:nvSpPr>
          <p:cNvPr id="13321" name="Прямоугольник 10"/>
          <p:cNvSpPr>
            <a:spLocks noChangeArrowheads="1"/>
          </p:cNvSpPr>
          <p:nvPr/>
        </p:nvSpPr>
        <p:spPr bwMode="auto">
          <a:xfrm>
            <a:off x="-1" y="3665421"/>
            <a:ext cx="44986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Объект «Строительство школы на 1000 мест в микрорайоне Красногорка г. Бор Нижегородской области» внесен в реестр типовой проектной документации приказом Минстроя России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19 января 2016 г. № 13/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03629" y="3710202"/>
            <a:ext cx="398004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1400" b="1" u="sng" dirty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не соответствует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нормам СанПин 2.4.2.2821 – 10 «Санитарно-эпидемиологические требования к условиям и организации обучения в общеобразовательных учреждениях»*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340225" y="3875215"/>
            <a:ext cx="657225" cy="2905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4" name="Прямоугольник 13"/>
          <p:cNvSpPr>
            <a:spLocks noChangeArrowheads="1"/>
          </p:cNvSpPr>
          <p:nvPr/>
        </p:nvSpPr>
        <p:spPr bwMode="auto">
          <a:xfrm>
            <a:off x="34925" y="4587177"/>
            <a:ext cx="89535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 Согласно письму от 20 марта 2017 г.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ИЗ-13-13-1416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 подписью Председателя Правительства Республики Калмыкия И. Зотова, Республикой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выбран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указанный типовой проект,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ходе взаимодействия с разработчиком проектной документации проект был отклонен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ОАО «Проектный институт Калмыкии» как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противоречащий нормам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2.4.2.2821 – 10 в части отсутствия, в том числе: помещений для 4-ых классов начальной школы; изоляции помещений начального блока; лифтов для детей с ограниченными возможностями здоровья и инвалидов.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-1" y="3616983"/>
            <a:ext cx="914400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3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43873" y="356314"/>
            <a:ext cx="6289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СТОИМОСТЬ СОЗДАНИЯ ОДНОГО МЕСТА ЗА СЧЕТ РАЗЛИЧНЫХ  ФОРМ ВВОДА И ОБОРУДОВАНИЯ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3279"/>
              </p:ext>
            </p:extLst>
          </p:nvPr>
        </p:nvGraphicFramePr>
        <p:xfrm>
          <a:off x="5415386" y="1659864"/>
          <a:ext cx="3443946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749"/>
                <a:gridCol w="1411280"/>
                <a:gridCol w="6319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Субъект РФ</a:t>
                      </a:r>
                      <a:endParaRPr lang="ru-RU" sz="1400" b="1" u="none" strike="noStrike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Стоимость строительства,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млн.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∆, %</a:t>
                      </a:r>
                      <a:endParaRPr lang="ru-RU" sz="1400" b="1" u="none" strike="noStrike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Республика Башкортостан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1 005,7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+25,5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Белгородская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область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749,3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675" y="1309977"/>
            <a:ext cx="2362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мощности в 1000 мест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699929"/>
              </p:ext>
            </p:extLst>
          </p:nvPr>
        </p:nvGraphicFramePr>
        <p:xfrm>
          <a:off x="5363629" y="3749252"/>
          <a:ext cx="3478452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485"/>
                <a:gridCol w="1441076"/>
                <a:gridCol w="6098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Субъект РФ</a:t>
                      </a:r>
                      <a:endParaRPr lang="ru-RU" sz="1400" b="1" u="none" strike="noStrike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Стоимость строительства,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млн.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∆, %</a:t>
                      </a:r>
                      <a:endParaRPr lang="ru-RU" sz="1400" b="1" u="none" strike="noStrike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Псковская область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1 090,0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+26,1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Новгородская </a:t>
                      </a:r>
                      <a:r>
                        <a:rPr lang="ru-RU" sz="14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область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864,3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675" y="3442892"/>
            <a:ext cx="2362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мощности в </a:t>
            </a:r>
            <a:r>
              <a:rPr lang="ru-RU" sz="1400" b="1" i="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1350 </a:t>
            </a:r>
            <a:r>
              <a:rPr lang="ru-RU" sz="1400" b="1" i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мест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1387" y="2448103"/>
            <a:ext cx="44869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Стоимость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создания места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варьируется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от 133 тыс. рублей в Архангельской области до 1,5 млн. рублей в Камчатском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крае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352087"/>
            <a:ext cx="5082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расчетная стоимость создания одного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места в РФ </a:t>
            </a:r>
            <a:endParaRPr lang="ru-RU" sz="1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637" y="1845531"/>
            <a:ext cx="2179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= </a:t>
            </a:r>
            <a:b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695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38893" y="1819869"/>
            <a:ext cx="1967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приобретение = </a:t>
            </a:r>
            <a:b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730,0 тыс. рублей</a:t>
            </a:r>
            <a:endParaRPr lang="ru-RU" sz="1400" b="1" dirty="0"/>
          </a:p>
        </p:txBody>
      </p:sp>
      <p:cxnSp>
        <p:nvCxnSpPr>
          <p:cNvPr id="14" name="Прямая со стрелкой 13"/>
          <p:cNvCxnSpPr>
            <a:endCxn id="11" idx="0"/>
          </p:cNvCxnSpPr>
          <p:nvPr/>
        </p:nvCxnSpPr>
        <p:spPr>
          <a:xfrm flipH="1">
            <a:off x="1126474" y="1643421"/>
            <a:ext cx="1233955" cy="2021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360429" y="1659864"/>
            <a:ext cx="1158948" cy="1600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335193"/>
              </p:ext>
            </p:extLst>
          </p:nvPr>
        </p:nvGraphicFramePr>
        <p:xfrm>
          <a:off x="36637" y="3186767"/>
          <a:ext cx="5045726" cy="2346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4005"/>
                <a:gridCol w="154172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оборудования для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школы, согласно перечню Минобрнауки России (приказ от 30 марта 2016 г. № 336)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средств обучения и воспитания,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интерактивная панель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45,8 - 1 094,5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программно-аппаратный комплекс для учителя начальной школы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26,4 - 428,9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лаборатории для начальных классов по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естествознанию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3,0 - 247,6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электронные средств для кабинета истории и обществознания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0,5 - 371,3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1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173163" y="183340"/>
            <a:ext cx="6334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ПРИ ПРОВЕДЕНИИ ОТБОРА СУБЪЕКТОВ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ДЛЯ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ПРЕДОСТАВЛЕНИЯ СУБСИДИИ ИЗ ФЕДЕРАЛЬНОГО БЮДЖЕТА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0" y="1190178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Заявки ряда субъектов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содержали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информацию о наличии в составе планируемых объектов мест для детских садов и центров дополнительного образования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066011"/>
              </p:ext>
            </p:extLst>
          </p:nvPr>
        </p:nvGraphicFramePr>
        <p:xfrm>
          <a:off x="169862" y="1643764"/>
          <a:ext cx="8804275" cy="20600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9691"/>
                <a:gridCol w="3700131"/>
                <a:gridCol w="1169581"/>
                <a:gridCol w="2094872"/>
              </a:tblGrid>
              <a:tr h="116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 </a:t>
                      </a:r>
                      <a:r>
                        <a:rPr lang="ru-RU" sz="13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РФ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Характеристики объекта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 мест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 них, дошкольных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</a:tr>
              <a:tr h="16807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 год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Забайкальский край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</a:t>
                      </a: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детским садом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</a:tr>
              <a:tr h="192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Камчатский край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детским садом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</a:tr>
              <a:tr h="192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Липецкая область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</a:t>
                      </a: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центром дополнительного образования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</a:tr>
              <a:tr h="192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Московская область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центром дополнительного образования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825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3" marR="68583" marT="0" marB="0"/>
                </a:tc>
              </a:tr>
              <a:tr h="208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Марий Эл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детским садом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228</a:t>
                      </a: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68583" marR="68583" marT="0" marB="0"/>
                </a:tc>
              </a:tr>
              <a:tr h="202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Мордовия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центром дополнительного образования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1 450</a:t>
                      </a:r>
                    </a:p>
                  </a:txBody>
                  <a:tcPr marL="9525" marR="9525" marT="9529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3" marR="68583" marT="0" marB="0"/>
                </a:tc>
              </a:tr>
              <a:tr h="1194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Ульяновская область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детским садом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420</a:t>
                      </a: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68583" marR="68583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223027"/>
              </p:ext>
            </p:extLst>
          </p:nvPr>
        </p:nvGraphicFramePr>
        <p:xfrm>
          <a:off x="1725771" y="3653891"/>
          <a:ext cx="6517758" cy="13670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8729"/>
                <a:gridCol w="3999029"/>
              </a:tblGrid>
              <a:tr h="1503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 год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 hMerge="1"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Владимирская область 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детским садом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</a:tr>
              <a:tr h="21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Вологодская область 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центром дополнительного образования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</a:tr>
              <a:tr h="21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Московская область 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центром дополнительного образования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</a:tr>
              <a:tr h="21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Пермский край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с детским садом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</a:tr>
              <a:tr h="21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Республика Саха (Якутия)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Школа с детским садом</a:t>
                      </a:r>
                    </a:p>
                  </a:txBody>
                  <a:tcPr marL="68568" marR="68568" marT="0" marB="0"/>
                </a:tc>
              </a:tr>
            </a:tbl>
          </a:graphicData>
        </a:graphic>
      </p:graphicFrame>
      <p:sp>
        <p:nvSpPr>
          <p:cNvPr id="14415" name="Прямоугольник 9"/>
          <p:cNvSpPr>
            <a:spLocks noChangeArrowheads="1"/>
          </p:cNvSpPr>
          <p:nvPr/>
        </p:nvSpPr>
        <p:spPr bwMode="auto">
          <a:xfrm>
            <a:off x="243080" y="4980468"/>
            <a:ext cx="9013063" cy="82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Послание Президента РФ Федеральному собранию от 4 декабря 2014 года: «….И 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еще один острый 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                   вопрос - 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это переполненность школ и классов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. Сегодня 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около двух миллионов школьников учатся во вторую 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           смену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школы и с третьей сменой. А в ближайшие годы за счет повышения рождаемости 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возрастет                           еще </a:t>
            </a:r>
            <a:r>
              <a:rPr lang="ru-RU" sz="1350" b="1" dirty="0">
                <a:latin typeface="Times New Roman" pitchFamily="18" charset="0"/>
                <a:cs typeface="Times New Roman" pitchFamily="18" charset="0"/>
              </a:rPr>
              <a:t>на 2,5 миллиона </a:t>
            </a:r>
            <a:r>
              <a:rPr lang="ru-RU" sz="1350" b="1" dirty="0" smtClean="0">
                <a:latin typeface="Times New Roman" pitchFamily="18" charset="0"/>
                <a:cs typeface="Times New Roman" pitchFamily="18" charset="0"/>
              </a:rPr>
              <a:t>человек…»</a:t>
            </a:r>
            <a:endParaRPr lang="ru-RU" sz="13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16" name="Прямоугольник 10"/>
          <p:cNvSpPr>
            <a:spLocks noChangeArrowheads="1"/>
          </p:cNvSpPr>
          <p:nvPr/>
        </p:nvSpPr>
        <p:spPr bwMode="auto">
          <a:xfrm>
            <a:off x="-40822" y="4836725"/>
            <a:ext cx="395287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5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255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2535"/>
              </p:ext>
            </p:extLst>
          </p:nvPr>
        </p:nvGraphicFramePr>
        <p:xfrm>
          <a:off x="277813" y="1403502"/>
          <a:ext cx="8596311" cy="3396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4956"/>
                <a:gridCol w="1366602"/>
                <a:gridCol w="1366602"/>
                <a:gridCol w="1366602"/>
                <a:gridCol w="1366602"/>
                <a:gridCol w="1214947"/>
              </a:tblGrid>
              <a:tr h="168953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субъекта РФ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численности обучающихся, занимающихся в первую смену, в общей численности обучающихся общеобразовательных организаций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новых мест в общеобразовательных организациях субъектов РФ, из них количество мест в построенном или приобретённом (выкупленном) здании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средств, подлежащих возврату в федеральный бюджет, тыс. рублей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3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план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факт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план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факт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Смоленская область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5 616/660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4 834/660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901,94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32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Тыва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69,2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825/825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0/0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27 552,64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32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1 000/1 000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0/0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25 138,32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32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Архангельская область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2 971/860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2 032/860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802,09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7463" name="TextBox 2"/>
          <p:cNvSpPr txBox="1">
            <a:spLocks noChangeArrowheads="1"/>
          </p:cNvSpPr>
          <p:nvPr/>
        </p:nvSpPr>
        <p:spPr bwMode="auto">
          <a:xfrm>
            <a:off x="1190388" y="225065"/>
            <a:ext cx="67161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ОБЪЕМ СРЕДСТВ, ПОДЛЕЖАЩИХ ВОЗВРАТУ В ФЕДЕРАЛЬНЫЙ БЮДЖЕТ, РАССЧИТАННЫЙ В СООТВЕТСТВИИ С ПУНКТОМ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 № 999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2963" y="4957318"/>
            <a:ext cx="75612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Смоленской, Архангельской областей, Республиками Тыва и Калмыкия в  срок до 1 июня 2017 года возврат </a:t>
            </a:r>
            <a:r>
              <a:rPr lang="ru-RU" sz="1400" b="1" i="0" u="sng" dirty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54 394,99 тыс. рублей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федеральный бюджет не обеспечен. </a:t>
            </a:r>
          </a:p>
        </p:txBody>
      </p:sp>
      <p:sp>
        <p:nvSpPr>
          <p:cNvPr id="17465" name="Прямоугольник 4"/>
          <p:cNvSpPr>
            <a:spLocks noChangeArrowheads="1"/>
          </p:cNvSpPr>
          <p:nvPr/>
        </p:nvSpPr>
        <p:spPr bwMode="auto">
          <a:xfrm>
            <a:off x="388937" y="4617465"/>
            <a:ext cx="396875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5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414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6444" y="366809"/>
            <a:ext cx="7004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 ВЫПОЛНЕНИЕ РЕСПУБЛИКАМИ КАЛМЫКИЯ И ТЫВА ОБЯЗАТЕЛЬСТВ ПО ВВОДУ МЕСТ В 2016 ГОДУ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972925"/>
              </p:ext>
            </p:extLst>
          </p:nvPr>
        </p:nvGraphicFramePr>
        <p:xfrm>
          <a:off x="425303" y="2689619"/>
          <a:ext cx="8378456" cy="2211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486"/>
                <a:gridCol w="1591634"/>
                <a:gridCol w="1258231"/>
                <a:gridCol w="1385031"/>
                <a:gridCol w="1238724"/>
                <a:gridCol w="1570350"/>
              </a:tblGrid>
              <a:tr h="105304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 РФ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предоставленной субсидии, </a:t>
                      </a:r>
                      <a:b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освоение, млн. руб.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мест, планируемых к вводу за счет субсидии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кол-во введенных мест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Техническая готовность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объектов  на </a:t>
                      </a:r>
                      <a:b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января 2017 г.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628,5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628,5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68 %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Тыва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682,9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63,2 %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267" y="1467294"/>
            <a:ext cx="9133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Пункт 2.3.3. Соглашений: … обеспечить достижение показателя результативности 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«Кол-во созданных мест в построенном или приобретенном  здании общеобразовательной организации»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3907463" y="2147778"/>
            <a:ext cx="1360968" cy="41446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8700" y="2309365"/>
            <a:ext cx="44821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1400" b="1" i="0" u="sng" kern="100" dirty="0" smtClean="0">
                <a:latin typeface="Times New Roman" pitchFamily="18" charset="0"/>
                <a:cs typeface="Times New Roman" pitchFamily="18" charset="0"/>
              </a:rPr>
              <a:t>ЭКСПЕРТНО-АНАЛИТИЧЕСКОГО </a:t>
            </a:r>
            <a:r>
              <a:rPr lang="ru-RU" sz="1400" b="1" i="0" u="sng" kern="100" dirty="0">
                <a:latin typeface="Times New Roman" pitchFamily="18" charset="0"/>
                <a:cs typeface="Times New Roman" pitchFamily="18" charset="0"/>
              </a:rPr>
              <a:t>МЕРОПРИЯТИЯ:</a:t>
            </a:r>
          </a:p>
          <a:p>
            <a:pPr marL="458788" indent="-285750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1400" b="1" i="0" kern="100" dirty="0" smtClean="0">
                <a:latin typeface="Times New Roman" pitchFamily="18" charset="0"/>
                <a:cs typeface="Times New Roman" pitchFamily="18" charset="0"/>
              </a:rPr>
              <a:t>85 органов </a:t>
            </a:r>
            <a:r>
              <a:rPr lang="ru-RU" sz="1400" b="1" i="0" kern="100" dirty="0"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sz="1400" b="1" i="0" kern="100" dirty="0" smtClean="0">
                <a:latin typeface="Times New Roman" pitchFamily="18" charset="0"/>
                <a:cs typeface="Times New Roman" pitchFamily="18" charset="0"/>
              </a:rPr>
              <a:t>власти              </a:t>
            </a:r>
            <a:r>
              <a:rPr lang="ru-RU" sz="1400" b="1" i="0" kern="100" dirty="0">
                <a:latin typeface="Times New Roman" pitchFamily="18" charset="0"/>
                <a:cs typeface="Times New Roman" pitchFamily="18" charset="0"/>
              </a:rPr>
              <a:t>субъектов </a:t>
            </a:r>
            <a:r>
              <a:rPr lang="ru-RU" sz="1400" b="1" i="0" kern="100" dirty="0" smtClean="0">
                <a:latin typeface="Times New Roman" pitchFamily="18" charset="0"/>
                <a:cs typeface="Times New Roman" pitchFamily="18" charset="0"/>
              </a:rPr>
              <a:t>РФ (по запросу) – из них 65 участники Программы</a:t>
            </a:r>
            <a:endParaRPr lang="ru-RU" sz="1400" b="1" i="0" kern="100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6279" y="2339257"/>
            <a:ext cx="4178301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1400" b="1" i="0" u="sng" kern="100" dirty="0" smtClean="0">
                <a:latin typeface="Times New Roman" pitchFamily="18" charset="0"/>
                <a:cs typeface="Times New Roman" pitchFamily="18" charset="0"/>
              </a:rPr>
              <a:t>КОНТРОЛЬНОГО </a:t>
            </a:r>
            <a:r>
              <a:rPr lang="ru-RU" sz="1400" b="1" i="0" u="sng" kern="100" dirty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sz="1400" b="1" i="0" u="sng" kern="1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i="0" u="sng" kern="100" dirty="0">
              <a:latin typeface="Times New Roman" pitchFamily="18" charset="0"/>
              <a:cs typeface="Times New Roman" pitchFamily="18" charset="0"/>
            </a:endParaRPr>
          </a:p>
          <a:p>
            <a:pPr marL="458788" indent="-285750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1400" b="1" i="0" kern="100" dirty="0"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 (</a:t>
            </a:r>
            <a:r>
              <a:rPr lang="ru-RU" sz="1400" b="1" i="0" kern="100" dirty="0" err="1">
                <a:latin typeface="Times New Roman" pitchFamily="18" charset="0"/>
                <a:cs typeface="Times New Roman" pitchFamily="18" charset="0"/>
              </a:rPr>
              <a:t>камерально</a:t>
            </a:r>
            <a:r>
              <a:rPr lang="ru-RU" sz="1400" b="1" i="0" kern="1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i="0" kern="100" dirty="0">
              <a:latin typeface="Times New Roman" pitchFamily="18" charset="0"/>
              <a:cs typeface="Times New Roman" pitchFamily="18" charset="0"/>
            </a:endParaRPr>
          </a:p>
          <a:p>
            <a:pPr marL="458788" indent="-285750"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1400" b="1" i="0" kern="100" dirty="0">
                <a:latin typeface="Times New Roman" pitchFamily="18" charset="0"/>
                <a:cs typeface="Times New Roman" pitchFamily="18" charset="0"/>
              </a:rPr>
              <a:t>Администрация Липецкой области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9184" y="1510486"/>
            <a:ext cx="5365630" cy="2952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Объекты мероприятий</a:t>
            </a:r>
            <a:endParaRPr lang="ru-RU" sz="1400" b="1" i="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3" y="3914749"/>
            <a:ext cx="817784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проанализированы формы федерального статистического наблюдения в отношении                                   85 субъектов РФ;</a:t>
            </a:r>
          </a:p>
          <a:p>
            <a:pPr marL="285750" indent="-28575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проведен социальный опрос Счетной палаты,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котором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приняло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более 300 человек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48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различных субъектов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173163" y="368300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ОБЪЕКТЫ КОНТРОЛЬНОГО И ЭКСПЕРТНО-АНАЛИТИЧЕСКОГО МЕРОПРИЯТИЙ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4" idx="2"/>
          </p:cNvCxnSpPr>
          <p:nvPr/>
        </p:nvCxnSpPr>
        <p:spPr>
          <a:xfrm flipH="1">
            <a:off x="2431307" y="1805761"/>
            <a:ext cx="2140692" cy="503604"/>
          </a:xfrm>
          <a:prstGeom prst="straightConnector1">
            <a:avLst/>
          </a:prstGeom>
          <a:ln w="317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  <a:endCxn id="2" idx="0"/>
          </p:cNvCxnSpPr>
          <p:nvPr/>
        </p:nvCxnSpPr>
        <p:spPr>
          <a:xfrm>
            <a:off x="4571999" y="1805761"/>
            <a:ext cx="2287781" cy="503604"/>
          </a:xfrm>
          <a:prstGeom prst="straightConnector1">
            <a:avLst/>
          </a:prstGeom>
          <a:ln w="317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51068" y="366809"/>
            <a:ext cx="7004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КОНТРОЛЬ ЗА РЕАЛИЗАЦИИ ПРОГРАММЫ СО СТОРОНЫ МИНОБРНАУКИ РОССИИ ПРОВОДИТСЯ НЕ ДОЛЖНЫМ ОБРАЗОМ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2322" y="2699884"/>
            <a:ext cx="7004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Построена и введена в эксплуатацию школа мощностью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1 175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077585" y="2428841"/>
            <a:ext cx="988828" cy="228904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7482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Распоряжение Правительства РФ от 25.11.2016 № 2510-р 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035059" y="1613383"/>
            <a:ext cx="1073889" cy="172887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ru-RU" i="1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795" y="1786272"/>
            <a:ext cx="8414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Самарской области дополнительно выделены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381,2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млн. рублей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строительство школы на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1 500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535" y="462321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Минобрнауки России требования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возврате части субсидии в связи с невыполнением показателя результативности использования субсидии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адрес Минфина России </a:t>
            </a:r>
            <a:r>
              <a:rPr lang="ru-RU" sz="1400" b="1" u="sng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400" b="1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предъявлены</a:t>
            </a:r>
          </a:p>
        </p:txBody>
      </p:sp>
      <p:sp>
        <p:nvSpPr>
          <p:cNvPr id="12" name="Овал 11"/>
          <p:cNvSpPr/>
          <p:nvPr/>
        </p:nvSpPr>
        <p:spPr>
          <a:xfrm>
            <a:off x="542263" y="3381153"/>
            <a:ext cx="2828261" cy="8293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Минобрнауки России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117266" y="3381153"/>
            <a:ext cx="2828261" cy="8293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Самарская область</a:t>
            </a:r>
          </a:p>
        </p:txBody>
      </p:sp>
      <p:cxnSp>
        <p:nvCxnSpPr>
          <p:cNvPr id="15" name="Прямая со стрелкой 14"/>
          <p:cNvCxnSpPr>
            <a:stCxn id="12" idx="6"/>
            <a:endCxn id="13" idx="2"/>
          </p:cNvCxnSpPr>
          <p:nvPr/>
        </p:nvCxnSpPr>
        <p:spPr>
          <a:xfrm>
            <a:off x="3370525" y="3795823"/>
            <a:ext cx="2746743" cy="0"/>
          </a:xfrm>
          <a:prstGeom prst="straightConnector1">
            <a:avLst/>
          </a:prstGeom>
          <a:ln w="444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1430" y="3518824"/>
            <a:ext cx="4411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</p:spTree>
    <p:extLst>
      <p:ext uri="{BB962C8B-B14F-4D97-AF65-F5344CB8AC3E}">
        <p14:creationId xmlns:p14="http://schemas.microsoft.com/office/powerpoint/2010/main" val="1700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080" y="1289788"/>
            <a:ext cx="879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нарушение пункта 10 Правил Минобрнауки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России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увеличен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размер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 Липецкой области  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107,8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 на возмещение расходов по 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реконструкции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объекта</a:t>
            </a:r>
            <a:endParaRPr lang="ru-RU" sz="1400" b="1" i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88219" y="1896467"/>
            <a:ext cx="967562" cy="18702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82644" y="366808"/>
            <a:ext cx="6313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РЕКОНСТРУКЦИЯ МАОУ СОШ № 59 «ПЕРСПЕКТИВА» </a:t>
            </a:r>
            <a:b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ЛИПЕЦКА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54489"/>
              </p:ext>
            </p:extLst>
          </p:nvPr>
        </p:nvGraphicFramePr>
        <p:xfrm>
          <a:off x="213047" y="2153525"/>
          <a:ext cx="6755972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3801"/>
                <a:gridCol w="1031358"/>
                <a:gridCol w="213081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 значение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Фактическое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«Кол-во созданных мест в построенном или приобретенном  здании общеобразовательной организации»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5576777" y="2677841"/>
            <a:ext cx="669851" cy="43593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097773" y="2911198"/>
            <a:ext cx="1398180" cy="0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66341" y="1993174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877 мест –строительство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51405" y="263419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100 мест –реконструкция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>
            <a:stCxn id="13" idx="6"/>
          </p:cNvCxnSpPr>
          <p:nvPr/>
        </p:nvCxnSpPr>
        <p:spPr>
          <a:xfrm flipV="1">
            <a:off x="6246628" y="2254784"/>
            <a:ext cx="1249325" cy="641025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0121" y="3497851"/>
            <a:ext cx="3710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Фактическая стоимость объекта – </a:t>
            </a:r>
          </a:p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176 млн. рублей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7695" y="3390129"/>
            <a:ext cx="44603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Стоимость объекта по проектной документации, внесенной в реестр Минстроя России – 134,5 млн. рублей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2546" y="4153409"/>
            <a:ext cx="8762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Причины отклонений: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применение индексов изменения сметной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стоимости, утвержденных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ФГУ «ФЦЦС» по Липецкой области от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21.12.2015, превышающих индексы Минстроя;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проведение работ, не предусмотренных типовой проектной документацией, внесенной в реестр Минстроя России  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18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609" y="3502656"/>
            <a:ext cx="36714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бассейне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проведены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лишь первоначальные работы, </a:t>
            </a:r>
            <a:endParaRPr lang="ru-RU" sz="1400" b="1" i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протечки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потолка в спортзале; </a:t>
            </a:r>
            <a:endParaRPr lang="ru-RU" sz="1400" b="1" i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было не смонтировано и размещено в складском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помещении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8977" y="1363451"/>
            <a:ext cx="45401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Разрешение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ввод в эксплуатацию Школы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в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29 микрорайоне г. Липецка выдано 7 декабря 2016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нарушение ст. 55 Градостроительного 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кодекса 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552351" y="2517708"/>
            <a:ext cx="1180215" cy="9242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28" y="2250130"/>
            <a:ext cx="4183812" cy="27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113636" y="366808"/>
            <a:ext cx="6969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СТРОИТЕЛЬСТВО И КАПИТАЛЬНЫЙ РЕМОНТ ОБЩЕОБРАЗОВАТЕЛЬНЫХ ОРГАНИЗАЦИЙ ЛИПЕЦКОЙ ОБЛАСТИ 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96079"/>
            <a:ext cx="49600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СанПиН 2.4.2.2821-10 «Санитарно-эпидемиологические требования к условиям и организации обучения в общеобразовательных учреждениях»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00736" y="2077255"/>
            <a:ext cx="7953155" cy="5710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Не соблюдаются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146955"/>
              </p:ext>
            </p:extLst>
          </p:nvPr>
        </p:nvGraphicFramePr>
        <p:xfrm>
          <a:off x="115882" y="2849526"/>
          <a:ext cx="4270752" cy="223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821"/>
                <a:gridCol w="808075"/>
                <a:gridCol w="776177"/>
                <a:gridCol w="850604"/>
                <a:gridCol w="808075"/>
              </a:tblGrid>
              <a:tr h="540994">
                <a:tc rowSpan="2"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8586">
                <a:tc vMerge="1"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школы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школы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82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РФ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2 715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24 887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2 540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26 539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Липецкая область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2 311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229</a:t>
                      </a:r>
                    </a:p>
                    <a:p>
                      <a:pPr algn="ctr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3 435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960088" y="1289389"/>
            <a:ext cx="4183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СНиП 31-06-2009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комплексной безопасности и антитеррористической защищенности учреждений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83654"/>
              </p:ext>
            </p:extLst>
          </p:nvPr>
        </p:nvGraphicFramePr>
        <p:xfrm>
          <a:off x="4416725" y="2849526"/>
          <a:ext cx="4695388" cy="223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533"/>
                <a:gridCol w="935199"/>
                <a:gridCol w="1015909"/>
                <a:gridCol w="1009205"/>
                <a:gridCol w="777542"/>
              </a:tblGrid>
              <a:tr h="316954">
                <a:tc rowSpan="2"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Отсутствует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55776">
                <a:tc vMerge="1"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видео-</a:t>
                      </a:r>
                      <a:r>
                        <a:rPr lang="ru-RU" sz="1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наблюде</a:t>
                      </a:r>
                      <a:r>
                        <a:rPr lang="ru-RU" sz="1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8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контроль доступа на территорию</a:t>
                      </a:r>
                      <a:endParaRPr lang="ru-RU" sz="118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ограждение </a:t>
                      </a:r>
                      <a:r>
                        <a:rPr lang="ru-RU" sz="1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террито-рии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кнопка </a:t>
                      </a:r>
                      <a:r>
                        <a:rPr lang="ru-RU" sz="1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сигна-лизации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628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РФ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8 688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18 875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1 010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5 256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4209">
                <a:tc>
                  <a:txBody>
                    <a:bodyPr/>
                    <a:lstStyle/>
                    <a:p>
                      <a:pPr algn="l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Липецкая область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76116" y="354054"/>
            <a:ext cx="6472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НЕСОБЛЮДЕНИЕ САНИТАРНО-ЭПИДЕМИОЛОГИЧЕСКИХ НОРМ  И БЕЗОПАСНОСТИ  В ШКОЛАХ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6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37758"/>
            <a:ext cx="4316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и аналитическое обеспечение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Программы должно осуществляться организацией,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отобранной в соответствии с положениями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44-ФЗ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7067" y="366807"/>
            <a:ext cx="6238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ОРГАНИЗАЦИОННО-ТЕХНИЧЕСКОЕ СОПРОВОЖДЕНИИ ПРОГРАММЫ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2632" y="1450407"/>
            <a:ext cx="4561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Государственное задание подведомственного учреждения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Минобрнауки ФГБУ Дирекция «Школа-2025»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утверждено 25 января 2016 года</a:t>
            </a:r>
            <a:endParaRPr lang="ru-RU" sz="1400" b="1" i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854721" y="2424532"/>
            <a:ext cx="4017187" cy="899695"/>
          </a:xfrm>
          <a:prstGeom prst="downArrow">
            <a:avLst>
              <a:gd name="adj1" fmla="val 50000"/>
              <a:gd name="adj2" fmla="val 3631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нарушение постановления РФ № </a:t>
            </a:r>
            <a:r>
              <a:rPr lang="ru-RU" sz="1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640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9447" y="3358408"/>
            <a:ext cx="34077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Установленные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работы отсутствовали в Ведомственном перечне 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</a:t>
            </a:r>
            <a:endParaRPr lang="ru-RU" sz="1400" b="1" i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949" y="4371440"/>
            <a:ext cx="834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8948" y="3403544"/>
            <a:ext cx="3638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Указанные работы 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осуществлялись ФГБУ Дирекция «Школа-2025» в рамках </a:t>
            </a:r>
            <a:r>
              <a:rPr lang="ru-RU" sz="1400" b="1" i="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госзадания</a:t>
            </a:r>
            <a:r>
              <a:rPr lang="ru-RU" sz="1400" b="1" i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i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73862" y="2472307"/>
            <a:ext cx="3769093" cy="873494"/>
          </a:xfrm>
          <a:prstGeom prst="downArrow">
            <a:avLst>
              <a:gd name="adj1" fmla="val 50000"/>
              <a:gd name="adj2" fmla="val 3631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нарушение распоряжения РФ № 2145-р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3767" y="4463773"/>
            <a:ext cx="77405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43 субъектах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Дирекцией  проведены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проверки реализации мероприятий, при этом данные нарушения не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выявлялись</a:t>
            </a:r>
          </a:p>
        </p:txBody>
      </p:sp>
    </p:spTree>
    <p:extLst>
      <p:ext uri="{BB962C8B-B14F-4D97-AF65-F5344CB8AC3E}">
        <p14:creationId xmlns:p14="http://schemas.microsoft.com/office/powerpoint/2010/main" val="1539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173163" y="328613"/>
            <a:ext cx="63341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РЕЗУЛЬТАТЫ СОЦИАЛЬНОГО ОПРОСА, ПРОВЕДЕННОГО СЧЕТНОЙ ПАЛАТОЙ РФ</a:t>
            </a:r>
          </a:p>
        </p:txBody>
      </p:sp>
      <p:sp>
        <p:nvSpPr>
          <p:cNvPr id="5124" name="Прямоугольник 2"/>
          <p:cNvSpPr>
            <a:spLocks noChangeArrowheads="1"/>
          </p:cNvSpPr>
          <p:nvPr/>
        </p:nvSpPr>
        <p:spPr bwMode="auto">
          <a:xfrm>
            <a:off x="-1588" y="1257300"/>
            <a:ext cx="332105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b="1" i="0">
                <a:latin typeface="Times New Roman" pitchFamily="18" charset="0"/>
                <a:cs typeface="Times New Roman" pitchFamily="18" charset="0"/>
              </a:rPr>
              <a:t>Вопрос: «Устраивает ли Вас, что ребенок обучается во вторую (третью) смену?»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8570492"/>
              </p:ext>
            </p:extLst>
          </p:nvPr>
        </p:nvGraphicFramePr>
        <p:xfrm>
          <a:off x="-1588" y="1393825"/>
          <a:ext cx="3999430" cy="21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6" name="Прямоугольник 4"/>
          <p:cNvSpPr>
            <a:spLocks noChangeArrowheads="1"/>
          </p:cNvSpPr>
          <p:nvPr/>
        </p:nvSpPr>
        <p:spPr bwMode="auto">
          <a:xfrm>
            <a:off x="4157330" y="1295067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b="1" i="0" dirty="0">
                <a:latin typeface="Times New Roman" pitchFamily="18" charset="0"/>
                <a:cs typeface="Times New Roman" pitchFamily="18" charset="0"/>
              </a:rPr>
              <a:t>Вопрос: «За что Вам приходилось платить?» </a:t>
            </a:r>
          </a:p>
        </p:txBody>
      </p:sp>
      <p:graphicFrame>
        <p:nvGraphicFramePr>
          <p:cNvPr id="3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714536"/>
              </p:ext>
            </p:extLst>
          </p:nvPr>
        </p:nvGraphicFramePr>
        <p:xfrm>
          <a:off x="4423920" y="1550988"/>
          <a:ext cx="4381500" cy="175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8" name="Прямоугольник 8"/>
          <p:cNvSpPr>
            <a:spLocks noChangeArrowheads="1"/>
          </p:cNvSpPr>
          <p:nvPr/>
        </p:nvSpPr>
        <p:spPr bwMode="auto">
          <a:xfrm>
            <a:off x="174291" y="3368232"/>
            <a:ext cx="40777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200" b="1" i="0" dirty="0">
                <a:latin typeface="Times New Roman" pitchFamily="18" charset="0"/>
                <a:cs typeface="Times New Roman" pitchFamily="18" charset="0"/>
              </a:rPr>
              <a:t>Вопрос: «Есть ли возможность заниматься в кружках при школе бесплатно?»</a:t>
            </a:r>
          </a:p>
        </p:txBody>
      </p:sp>
      <p:graphicFrame>
        <p:nvGraphicFramePr>
          <p:cNvPr id="4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558056"/>
              </p:ext>
            </p:extLst>
          </p:nvPr>
        </p:nvGraphicFramePr>
        <p:xfrm>
          <a:off x="79615" y="3830195"/>
          <a:ext cx="4172392" cy="1566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0"/>
          <p:cNvSpPr>
            <a:spLocks noChangeArrowheads="1"/>
          </p:cNvSpPr>
          <p:nvPr/>
        </p:nvSpPr>
        <p:spPr bwMode="auto">
          <a:xfrm>
            <a:off x="4791461" y="3368233"/>
            <a:ext cx="377627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200" b="1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Вопрос: «Удовлетворены ли Вы санитарно-гигиеническими условиями обучения в школе</a:t>
            </a:r>
            <a:r>
              <a:rPr lang="ru-RU" sz="1200" b="1" i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1200" b="1" i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965692"/>
              </p:ext>
            </p:extLst>
          </p:nvPr>
        </p:nvGraphicFramePr>
        <p:xfrm>
          <a:off x="4082902" y="3768725"/>
          <a:ext cx="4701955" cy="166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279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2616" y="334060"/>
            <a:ext cx="5905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ПРЕДЛОЖЕНИЯ ПО РЕЗУЛЬТАТАМ КОНТРОЛЬНОГО И ЭКСПЕРТНО-АНАЛИТИЧЕСКОГО МЕРОПРИЯТИЙ</a:t>
            </a:r>
            <a:endParaRPr 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220329"/>
              </p:ext>
            </p:extLst>
          </p:nvPr>
        </p:nvGraphicFramePr>
        <p:xfrm>
          <a:off x="138223" y="1587665"/>
          <a:ext cx="8580475" cy="4075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0475"/>
              </a:tblGrid>
              <a:tr h="484550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Утвердить отчеты Счетной палаты Российской Федерации о результатах контрольного и экспертно-аналитического мероприятий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45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2. Направить представления в: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 Министерство образования и науки Российской Федерации и администрацию Липецкой области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63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3. Направить уведомление в Министерство финансов Российской Федерации</a:t>
                      </a:r>
                    </a:p>
                  </a:txBody>
                  <a:tcPr anchor="ctr"/>
                </a:tc>
              </a:tr>
              <a:tr h="2863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Направить обращение в Генеральную прокуратуру Российской Федерации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90997">
                <a:tc>
                  <a:txBody>
                    <a:bodyPr/>
                    <a:lstStyle/>
                    <a:p>
                      <a:pPr marL="0" indent="0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Направить </a:t>
                      </a: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письмо в Контрольно-счетную палату Липецкой области</a:t>
                      </a:r>
                    </a:p>
                  </a:txBody>
                  <a:tcPr anchor="ctr"/>
                </a:tc>
              </a:tr>
              <a:tr h="3097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Направить </a:t>
                      </a: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письмо в </a:t>
                      </a:r>
                      <a:r>
                        <a:rPr lang="ru-RU" sz="14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Роспотребнадзор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5733">
                <a:tc>
                  <a:txBody>
                    <a:bodyPr/>
                    <a:lstStyle/>
                    <a:p>
                      <a:pPr marL="0" indent="0"/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Направить </a:t>
                      </a: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письмо заместителю Председателя Правительства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Российской Федерации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845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Направить письмо Первому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заместителю руководителя Администрации Президента Российской Федерации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С.В.Кириенко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81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9. Направить отчет о результатах контрольного и экспертно-аналитического мероприятий и информацию об основных итогах контрольного и экспертно-аналитического мероприятия в Совет Федерации Федерального Собрания РФ и Государственную Думу Федерального Собрания РФ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8465" y="1220197"/>
            <a:ext cx="3040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Предлагаю:</a:t>
            </a:r>
            <a:endParaRPr lang="ru-RU" b="1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65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033" y="1246374"/>
            <a:ext cx="904048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Перечень поручений по реализации Послания Президента Федеральному Собранию </a:t>
            </a:r>
            <a:br>
              <a:rPr lang="ru-RU" sz="1400" b="1" i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от 5 декабря 2014 г. № Пр-2821 (подпункт 26 пункта 1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ctr">
              <a:defRPr/>
            </a:pP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  <a:p>
            <a:pPr indent="-285750" algn="ctr">
              <a:buFont typeface="Wingdings" pitchFamily="2" charset="2"/>
              <a:buChar char="ü"/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совместно с органами государственной власти субъектов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разработать и утвердить программу содействия созданию в субъектах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(исходя из прогнозируемой потребности) новых мест в общеобразовательных организациях, предусмотрев источники ее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финансирования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Срок- </a:t>
            </a:r>
            <a:r>
              <a:rPr lang="ru-RU" sz="1400" b="1" i="0" u="heavy" dirty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1 июля 2015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059" y="2829560"/>
            <a:ext cx="83072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ü"/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Программа «Содействие созданию в субъектах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РФ(исходя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из прогнозируемой потребности) новых мест в общеобразовательных организациях» на 2016 - 2025 годы» утверждена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Распоряжением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Правительства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от </a:t>
            </a:r>
            <a:r>
              <a:rPr lang="ru-RU" sz="1400" b="1" i="0" u="heavy" dirty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23 октября 2015 г.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№ 2145-р </a:t>
            </a:r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173163" y="421465"/>
            <a:ext cx="63341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ПОРУЧЕНИЕ ПРЕЗИДЕНТА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И ЗАДАЧИ  ПРОГРАММЫ 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1720" y="3548663"/>
            <a:ext cx="817110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dirty="0"/>
              <a:t>    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Задачи Программы: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односменного режима обучения в 1 - 11 (12) классах общеобразовательных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организаций;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перевод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обучающихся в новые здания общеобразовательных организаций из зданий с износом 50 процентов и выше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73163" y="4876770"/>
            <a:ext cx="7215925" cy="6273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Программой предусмотрено совершенствование условий и организации </a:t>
            </a:r>
            <a:r>
              <a:rPr lang="ru-RU" sz="1400" b="1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обучения, </a:t>
            </a: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внедрение ФГОС общего </a:t>
            </a:r>
            <a:r>
              <a:rPr lang="ru-RU" sz="1400" b="1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  и оснащение  ученических мест в школах</a:t>
            </a:r>
            <a:endParaRPr lang="ru-RU" sz="14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2"/>
          <p:cNvSpPr>
            <a:spLocks noChangeArrowheads="1"/>
          </p:cNvSpPr>
          <p:nvPr/>
        </p:nvSpPr>
        <p:spPr bwMode="auto">
          <a:xfrm>
            <a:off x="345059" y="4724851"/>
            <a:ext cx="3952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98678" y="5391509"/>
            <a:ext cx="21522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80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896398"/>
              </p:ext>
            </p:extLst>
          </p:nvPr>
        </p:nvGraphicFramePr>
        <p:xfrm>
          <a:off x="255183" y="1659961"/>
          <a:ext cx="8589797" cy="595313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470294">
                  <a:extLst>
                    <a:ext uri="{9D8B030D-6E8A-4147-A177-3AD203B41FA5}"/>
                  </a:extLst>
                </a:gridCol>
                <a:gridCol w="3517419">
                  <a:extLst>
                    <a:ext uri="{9D8B030D-6E8A-4147-A177-3AD203B41FA5}"/>
                  </a:extLst>
                </a:gridCol>
                <a:gridCol w="3602084">
                  <a:extLst>
                    <a:ext uri="{9D8B030D-6E8A-4147-A177-3AD203B41FA5}"/>
                  </a:extLst>
                </a:gridCol>
              </a:tblGrid>
              <a:tr h="373879">
                <a:tc rowSpan="2">
                  <a:txBody>
                    <a:bodyPr/>
                    <a:lstStyle/>
                    <a:p>
                      <a:pPr marL="0" indent="0" algn="ctr" defTabSz="4572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400" b="1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Минобрнауки</a:t>
                      </a:r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России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009" marR="8009" marT="8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ассигнования на 2016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09" marR="8009" marT="8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на 1 января 2017 года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09" marR="8009" marT="8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21434">
                <a:tc vMerge="1">
                  <a:txBody>
                    <a:bodyPr/>
                    <a:lstStyle/>
                    <a:p>
                      <a:pPr marL="0" indent="0" algn="l" defTabSz="457200" rtl="0" eaLnBrk="1" fontAlgn="b" latinLnBrk="0" hangingPunct="1">
                        <a:lnSpc>
                          <a:spcPct val="90000"/>
                        </a:lnSpc>
                      </a:pP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009" marR="8009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25 000,0 млн. рублей</a:t>
                      </a:r>
                    </a:p>
                  </a:txBody>
                  <a:tcPr marL="8009" marR="8009" marT="8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24 983,2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млн. рублей</a:t>
                      </a: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или 99,9 %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009" marR="8009" marT="8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8207" name="TextBox 3"/>
          <p:cNvSpPr txBox="1">
            <a:spLocks noChangeArrowheads="1"/>
          </p:cNvSpPr>
          <p:nvPr/>
        </p:nvSpPr>
        <p:spPr bwMode="auto">
          <a:xfrm>
            <a:off x="3363913" y="1303696"/>
            <a:ext cx="215084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300" b="1" i="0" dirty="0">
                <a:latin typeface="Times New Roman" pitchFamily="18" charset="0"/>
                <a:cs typeface="Times New Roman" pitchFamily="18" charset="0"/>
              </a:rPr>
              <a:t>ПО ИТОГАМ 2016 ГОДА:</a:t>
            </a:r>
          </a:p>
        </p:txBody>
      </p:sp>
      <p:sp>
        <p:nvSpPr>
          <p:cNvPr id="8253" name="TextBox 10"/>
          <p:cNvSpPr txBox="1">
            <a:spLocks noChangeArrowheads="1"/>
          </p:cNvSpPr>
          <p:nvPr/>
        </p:nvSpPr>
        <p:spPr bwMode="auto">
          <a:xfrm>
            <a:off x="1173163" y="130175"/>
            <a:ext cx="63341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КАССОВОЕ ИСПОЛНЕНИЕ РАСХОДОВ БЮДЖЕТОВ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НА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РЕАЛИЗАЦИЮ МЕРОПРИЯТИЙ ПО СОДЕЙСТВИЮ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СУБЪЕКТАХ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НОВЫХ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 В ОБЩЕОБРАЗОВАТЕЛЬНЫХ ОРГАНИЗАЦИЯХ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910010"/>
              </p:ext>
            </p:extLst>
          </p:nvPr>
        </p:nvGraphicFramePr>
        <p:xfrm>
          <a:off x="255182" y="3919572"/>
          <a:ext cx="8589798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418"/>
                <a:gridCol w="1084521"/>
                <a:gridCol w="2497287"/>
                <a:gridCol w="2234656"/>
                <a:gridCol w="16569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по вводу объектов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Плановая мощность, </a:t>
                      </a:r>
                      <a:b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мест</a:t>
                      </a:r>
                      <a:endParaRPr lang="ru-RU" sz="1400" b="1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Введено объектов  (получены разрешения на ввод в эксплуатацию)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Принято объектов по актам приемки законченного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строительством объекта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Фактическая 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мощность, </a:t>
                      </a:r>
                      <a:b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мест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48,8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47,4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89179"/>
              </p:ext>
            </p:extLst>
          </p:nvPr>
        </p:nvGraphicFramePr>
        <p:xfrm>
          <a:off x="255181" y="2337758"/>
          <a:ext cx="858979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126"/>
                <a:gridCol w="908755"/>
                <a:gridCol w="2394296"/>
                <a:gridCol w="918074"/>
                <a:gridCol w="2433548"/>
              </a:tblGrid>
              <a:tr h="2744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Плановое количество созданных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мест/             в построенном (приобретенном) здании, тыс. мест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Факт по количеству созданных мест, тыс. мест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71">
                <a:tc vMerge="1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данным Минобрнауки России</a:t>
                      </a:r>
                      <a:endParaRPr lang="ru-RU" sz="14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baseline="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данным субъектов РФ</a:t>
                      </a:r>
                      <a:endParaRPr lang="ru-RU" sz="14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b="1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строительство (приобретение)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строительство (приобретение)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058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154,1/ 48,8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167,9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57,6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174,0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47,4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1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335995"/>
              </p:ext>
            </p:extLst>
          </p:nvPr>
        </p:nvGraphicFramePr>
        <p:xfrm>
          <a:off x="0" y="1192036"/>
          <a:ext cx="9101470" cy="408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186"/>
                <a:gridCol w="861237"/>
                <a:gridCol w="1547701"/>
                <a:gridCol w="1121196"/>
                <a:gridCol w="1669187"/>
                <a:gridCol w="1881963"/>
              </a:tblGrid>
              <a:tr h="201150">
                <a:tc rowSpan="3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Субъект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РФ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финансового обеспечения мероприятий, в млн.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рублей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невыполненного обязательства субъекта РФ, </a:t>
                      </a:r>
                    </a:p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млн. рублей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 v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по соглашению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Фактический по соглашению</a:t>
                      </a:r>
                    </a:p>
                  </a:txBody>
                  <a:tcPr marL="91445" marR="91445" marT="45716" marB="45716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1148">
                <a:tc v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за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счет бюджета региона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за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счет бюджета региона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115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Архангельская область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248,1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114,1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233,9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Калининградская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1 990,3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1 281,0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714,3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454,7</a:t>
                      </a: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1 226,7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628,4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306,5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Краснодарский край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546,5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Липецкая область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1 217,1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657,0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768,3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208,3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206,5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Московская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872,9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517,4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511,9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Мордовия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1 596,3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955,9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333,5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Новгородская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864,3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259,3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726,3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Пензенская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1 113,2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Самарская область 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2 052,2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1 190,3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1 672,4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810,5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Смоленская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345,0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 Татарстан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814,2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497,3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812,9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495,9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305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Томская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1 078,7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1 017,6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519,2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Удмуртская Республика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1 458,7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1 026,9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549,5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Ульяновская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286,6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  <a:tr h="201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Челябинская область</a:t>
                      </a: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809,4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739,1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6" marB="45716" anchor="ctr"/>
                </a:tc>
              </a:tr>
            </a:tbl>
          </a:graphicData>
        </a:graphic>
      </p:graphicFrame>
      <p:sp>
        <p:nvSpPr>
          <p:cNvPr id="9357" name="Прямоугольник 8"/>
          <p:cNvSpPr>
            <a:spLocks noChangeArrowheads="1"/>
          </p:cNvSpPr>
          <p:nvPr/>
        </p:nvSpPr>
        <p:spPr bwMode="auto">
          <a:xfrm>
            <a:off x="299927" y="5417120"/>
            <a:ext cx="8705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Подготовлено уведомление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Минфин России на общую сумму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2 235,3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  <p:sp>
        <p:nvSpPr>
          <p:cNvPr id="9358" name="TextBox 9"/>
          <p:cNvSpPr txBox="1">
            <a:spLocks noChangeArrowheads="1"/>
          </p:cNvSpPr>
          <p:nvPr/>
        </p:nvSpPr>
        <p:spPr bwMode="auto">
          <a:xfrm>
            <a:off x="1173163" y="173305"/>
            <a:ext cx="66949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ВЫПОЛНЕНИИ ОБЯЗАТЕЛЬСТВ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СУБЪЕКТАМИ  РФ  ПО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ФИНАНСИРОВАНИЮ </a:t>
            </a:r>
            <a:endParaRPr lang="ru-RU" altLang="ru-RU" sz="1600" b="1" i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МЕРОПРИЯТИЙ  ПРОГРАММЫ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12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2726" y="1606995"/>
            <a:ext cx="3136605" cy="586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17 субъектами РФ обязательство нарушено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650" y="1606995"/>
            <a:ext cx="4051005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130000"/>
              </a:lnSpc>
            </a:pP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Обязательством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субъекта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является направление субсидии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на возмещение части затрат бюджета субъекта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в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текущем финансовом году на проведение строительства либо приобретение (выкуп) не менее одного здания общеобразовательных организаций, а также на проведение капитального ремонта зданий общеобразовательных организаций в рамках региональной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программы, а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высвободившиеся в связи с этим средства бюджета субъекта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направлять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на цели региональной программы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520629" y="2501839"/>
            <a:ext cx="891344" cy="6060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693195" y="2340476"/>
            <a:ext cx="935665" cy="4027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11972" y="2969165"/>
            <a:ext cx="3423684" cy="1879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Республики Дагестан, Ингушетия, Калмыкия, Тыва, Хакасия, Пермский край, Белгородская, Вологодская Иркутская, Калужская, Кировская, Новгородская, Оренбургская, Псковская, Саратовская, Смоленская, Тамбовская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1173163" y="279037"/>
            <a:ext cx="66949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ВЫПОЛНЕНИИ ОБЯЗАТЕЛЬСТВ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СУБЪЕКТАМИ РФ  ПО ВОЗМЕЩЕНИЮ ЗАТРАТ СУБЪЕКТА РФ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495" y="2706350"/>
            <a:ext cx="2240590" cy="688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38223" y="2797662"/>
            <a:ext cx="65496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Стоимость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одного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места в зависимости от мощности  рассчитывается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путем интерполяции по приведенной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формуле с применением повышающих/ понижающих коэффициентов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223" y="140230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Размер субсидии (</a:t>
            </a:r>
            <a:r>
              <a:rPr lang="ru-RU" sz="1400" b="1" i="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400" b="1" i="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) определяется по формуле:</a:t>
            </a:r>
            <a:endParaRPr lang="ru-RU" sz="1600" i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430" y="1350329"/>
            <a:ext cx="16264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38223" y="1784242"/>
            <a:ext cx="68367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Расчетная потребность субъекта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РФ в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возмещении затрат, связанных со строительством либо приобретением (выкупом) одного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здания (</a:t>
            </a:r>
            <a:r>
              <a:rPr lang="en-US" sz="1400" b="1" i="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b="1" i="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i="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i="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рассчитывается 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основании нормативов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цены строительства 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(НЦС) «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Объекты народного образования</a:t>
            </a: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утвержденных приказом Минстроя России № 506/</a:t>
            </a:r>
            <a:r>
              <a:rPr lang="ru-RU" sz="1400" b="1" i="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927" y="2125832"/>
            <a:ext cx="1988838" cy="44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195228" y="332204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РАСЧЕТЫ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РАЗМЕРА СУБСИДИИ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ФЕДЕРАЛЬНОГО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БЮДЖЕТА СУБЪЕКТАМ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75134"/>
              </p:ext>
            </p:extLst>
          </p:nvPr>
        </p:nvGraphicFramePr>
        <p:xfrm>
          <a:off x="181086" y="4119559"/>
          <a:ext cx="8516346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03945"/>
                <a:gridCol w="1891946"/>
                <a:gridCol w="152045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 размер коэффициента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субъектов РФ, к которым применен коэффициент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Минобрнауки России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Счетная палата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коэффициент наличия дополнительных функциональных помещений и оснащения высокотехнологичным учебным оборудованием – 1,25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62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коэффициент условий стесненной застройки - 1,03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81086" y="3536326"/>
            <a:ext cx="86230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 поправочных повышающих / понижающих коэффициентов при определении размера субсидии субъектам РФ Минобрнауки России и Счетной палатой различно,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например, в 2016 году: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94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159785" y="3283366"/>
            <a:ext cx="88773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* Республики Адыгея, Башкортостан, Алтай,  Ингушетия,  Калмыкия , Коми, Татарстан, Тыва, Хакасия,  Удмуртская, Чеченская Республики, Краснодарский , Красноярский, Приморский, Пермский, Забайкальский,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Камчатский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края, Белгородская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Брянская, Воронежская, Калининградская , Кемеровская, Курганская, Курская, Ленинградская, Липецкая, Московская, Нижегородская, Новгородская, Новосибирская, Оренбургская, Пензенская, Рязанская, Ульяновская, Челябинская области, Ханты-Мансийский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автономный округ - Югра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156382" y="4690480"/>
            <a:ext cx="90911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** Республика Дагестан, Карелия, Марий Эл, Мордовия, Саха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(Якутия)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Чувашская Республика, Алтайский край, Архангельская, Вологодская, Ивановская, Иркутская, Калужская, Кировская, Псковская, Самарская, Саратовская, Свердловская, Смоленская, Тамбовская, Томская области</a:t>
            </a:r>
            <a:endParaRPr lang="ru-RU" sz="1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189827"/>
              </p:ext>
            </p:extLst>
          </p:nvPr>
        </p:nvGraphicFramePr>
        <p:xfrm>
          <a:off x="322521" y="1558231"/>
          <a:ext cx="8566300" cy="1554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575"/>
                <a:gridCol w="2141575"/>
                <a:gridCol w="2141575"/>
                <a:gridCol w="2141575"/>
              </a:tblGrid>
              <a:tr h="81282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 реализации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субъектов,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размер субсидии которым завышен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субъектов,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размер субсидии которым занижен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завышения (занижения),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млрд.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36 *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20 **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205054" y="374708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РАСЧЕТЫ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РАЗМЕРА СУБСИДИИ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ФЕДЕРАЛЬНОГО </a:t>
            </a:r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БЮДЖЕТА СУБЪЕКТАМ 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 </a:t>
            </a:r>
          </a:p>
        </p:txBody>
      </p:sp>
    </p:spTree>
    <p:extLst>
      <p:ext uri="{BB962C8B-B14F-4D97-AF65-F5344CB8AC3E}">
        <p14:creationId xmlns:p14="http://schemas.microsoft.com/office/powerpoint/2010/main" val="372466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1173163" y="368300"/>
            <a:ext cx="6334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" hangingPunct="1"/>
            <a:r>
              <a:rPr lang="ru-RU" altLang="ru-RU" sz="1600" b="1" i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ВЗАИМОСВЯЗЬ ПОКАЗАТЕЛЕЙ ПО СОЗДАНИЮ НОВЫХ МЕСТ В ШКОЛАХ</a:t>
            </a:r>
            <a:endParaRPr lang="ru-RU" altLang="ru-RU" sz="16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983679"/>
              </p:ext>
            </p:extLst>
          </p:nvPr>
        </p:nvGraphicFramePr>
        <p:xfrm>
          <a:off x="99218" y="1397030"/>
          <a:ext cx="8945563" cy="1898904"/>
        </p:xfrm>
        <a:graphic>
          <a:graphicData uri="http://schemas.openxmlformats.org/drawingml/2006/table">
            <a:tbl>
              <a:tblPr/>
              <a:tblGrid>
                <a:gridCol w="784225"/>
                <a:gridCol w="2220913"/>
                <a:gridCol w="3757612"/>
                <a:gridCol w="2182813"/>
              </a:tblGrid>
              <a:tr h="32320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 «Развитие образования», мест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 по созданию новых мест в школах, мест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Приоритетный проект,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98 000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711 623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98 000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681 608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46 997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98 000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649 407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844 109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792 983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792 983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1 806 958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792 897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792 897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58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1 879 880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3 628 518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2 698 064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192" name="Прямоугольник 26"/>
          <p:cNvSpPr>
            <a:spLocks noChangeArrowheads="1"/>
          </p:cNvSpPr>
          <p:nvPr/>
        </p:nvSpPr>
        <p:spPr bwMode="auto">
          <a:xfrm>
            <a:off x="-44450" y="4542992"/>
            <a:ext cx="4608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по данным Минобрнауки России </a:t>
            </a:r>
          </a:p>
          <a:p>
            <a:pPr algn="ctr"/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66 тыс. мест</a:t>
            </a:r>
          </a:p>
        </p:txBody>
      </p:sp>
      <p:sp>
        <p:nvSpPr>
          <p:cNvPr id="6193" name="Прямоугольник 27"/>
          <p:cNvSpPr>
            <a:spLocks noChangeArrowheads="1"/>
          </p:cNvSpPr>
          <p:nvPr/>
        </p:nvSpPr>
        <p:spPr bwMode="auto">
          <a:xfrm>
            <a:off x="4702176" y="4523942"/>
            <a:ext cx="41972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по данным ГП Алтайского края </a:t>
            </a:r>
          </a:p>
          <a:p>
            <a:pPr algn="ctr"/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164 тыс. мест</a:t>
            </a:r>
          </a:p>
        </p:txBody>
      </p:sp>
      <p:sp>
        <p:nvSpPr>
          <p:cNvPr id="6194" name="Прямоугольник 30"/>
          <p:cNvSpPr>
            <a:spLocks noChangeArrowheads="1"/>
          </p:cNvSpPr>
          <p:nvPr/>
        </p:nvSpPr>
        <p:spPr bwMode="auto">
          <a:xfrm>
            <a:off x="87313" y="4025886"/>
            <a:ext cx="89574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Прогнозная потребность в создании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новых мест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Алтайском крае к 2025 г.</a:t>
            </a:r>
            <a:endParaRPr lang="ru-RU" sz="1400" dirty="0"/>
          </a:p>
        </p:txBody>
      </p:sp>
      <p:sp>
        <p:nvSpPr>
          <p:cNvPr id="32" name="Стрелка вниз 31"/>
          <p:cNvSpPr/>
          <p:nvPr/>
        </p:nvSpPr>
        <p:spPr>
          <a:xfrm rot="3562446">
            <a:off x="3957160" y="4218501"/>
            <a:ext cx="223838" cy="50812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8128400">
            <a:off x="5217220" y="4254399"/>
            <a:ext cx="223838" cy="45640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4208" y="3496018"/>
            <a:ext cx="8032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Отсутствует </a:t>
            </a:r>
            <a:r>
              <a:rPr lang="ru-RU" sz="1400" b="1" i="0" dirty="0" smtClean="0">
                <a:latin typeface="Times New Roman" pitchFamily="18" charset="0"/>
                <a:cs typeface="Times New Roman" pitchFamily="18" charset="0"/>
              </a:rPr>
              <a:t>взаимосвязь прогноза Минобрнауки России с данными госпрограмм субъектов РФ 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197524" y="3803795"/>
            <a:ext cx="816566" cy="285126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1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28616</TotalTime>
  <Words>3331</Words>
  <Application>Microsoft Office PowerPoint</Application>
  <PresentationFormat>Экран (16:10)</PresentationFormat>
  <Paragraphs>649</Paragraphs>
  <Slides>26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Тема Office</vt:lpstr>
      <vt:lpstr>1_Специальное оформление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Толстова С.Л.</cp:lastModifiedBy>
  <cp:revision>2087</cp:revision>
  <cp:lastPrinted>2017-09-07T11:03:40Z</cp:lastPrinted>
  <dcterms:created xsi:type="dcterms:W3CDTF">2014-09-22T05:50:31Z</dcterms:created>
  <dcterms:modified xsi:type="dcterms:W3CDTF">2017-09-08T12:09:44Z</dcterms:modified>
</cp:coreProperties>
</file>