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  <p:sldMasterId id="2147483660" r:id="rId3"/>
  </p:sldMasterIdLst>
  <p:notesMasterIdLst>
    <p:notesMasterId r:id="rId31"/>
  </p:notesMasterIdLst>
  <p:handoutMasterIdLst>
    <p:handoutMasterId r:id="rId32"/>
  </p:handoutMasterIdLst>
  <p:sldIdLst>
    <p:sldId id="490" r:id="rId4"/>
    <p:sldId id="491" r:id="rId5"/>
    <p:sldId id="509" r:id="rId6"/>
    <p:sldId id="513" r:id="rId7"/>
    <p:sldId id="516" r:id="rId8"/>
    <p:sldId id="532" r:id="rId9"/>
    <p:sldId id="529" r:id="rId10"/>
    <p:sldId id="521" r:id="rId11"/>
    <p:sldId id="515" r:id="rId12"/>
    <p:sldId id="533" r:id="rId13"/>
    <p:sldId id="535" r:id="rId14"/>
    <p:sldId id="520" r:id="rId15"/>
    <p:sldId id="536" r:id="rId16"/>
    <p:sldId id="530" r:id="rId17"/>
    <p:sldId id="511" r:id="rId18"/>
    <p:sldId id="517" r:id="rId19"/>
    <p:sldId id="518" r:id="rId20"/>
    <p:sldId id="522" r:id="rId21"/>
    <p:sldId id="523" r:id="rId22"/>
    <p:sldId id="538" r:id="rId23"/>
    <p:sldId id="539" r:id="rId24"/>
    <p:sldId id="531" r:id="rId25"/>
    <p:sldId id="524" r:id="rId26"/>
    <p:sldId id="525" r:id="rId27"/>
    <p:sldId id="526" r:id="rId28"/>
    <p:sldId id="527" r:id="rId29"/>
    <p:sldId id="508" r:id="rId30"/>
  </p:sldIdLst>
  <p:sldSz cx="9144000" cy="5715000" type="screen16x10"/>
  <p:notesSz cx="6735763" cy="9866313"/>
  <p:defaultTextStyle>
    <a:defPPr>
      <a:defRPr lang="ru-RU"/>
    </a:defPPr>
    <a:lvl1pPr algn="l" defTabSz="457200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22">
          <p15:clr>
            <a:srgbClr val="A4A3A4"/>
          </p15:clr>
        </p15:guide>
        <p15:guide id="2" pos="28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BFD"/>
    <a:srgbClr val="1CA6C0"/>
    <a:srgbClr val="11717E"/>
    <a:srgbClr val="E8EDF4"/>
    <a:srgbClr val="E9EDF4"/>
    <a:srgbClr val="FF2B31"/>
    <a:srgbClr val="808285"/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 autoAdjust="0"/>
    <p:restoredTop sz="86750" autoAdjust="0"/>
  </p:normalViewPr>
  <p:slideViewPr>
    <p:cSldViewPr snapToGrid="0" snapToObjects="1">
      <p:cViewPr varScale="1">
        <p:scale>
          <a:sx n="109" d="100"/>
          <a:sy n="109" d="100"/>
        </p:scale>
        <p:origin x="-84" y="-354"/>
      </p:cViewPr>
      <p:guideLst>
        <p:guide orient="horz" pos="1722"/>
        <p:guide pos="28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kachkova_EI\Documents\&#1057;&#1052;&#1055;\&#1040;&#1074;&#1080;&#1072;&#1094;&#1080;&#1103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4166976946286967E-2"/>
          <c:y val="2.3006537842131674E-2"/>
          <c:w val="0.95109440938341516"/>
          <c:h val="0.854766001112943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Лист1!$B$3</c:f>
              <c:strCache>
                <c:ptCount val="1"/>
                <c:pt idx="0">
                  <c:v>Республика Саха (Якутия)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32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23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15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5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4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11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Лист1!$A$4:$A$10</c:f>
              <c:strCache>
                <c:ptCount val="7"/>
                <c:pt idx="0">
                  <c:v>инфаркты и инсульты</c:v>
                </c:pt>
                <c:pt idx="1">
                  <c:v>травмы</c:v>
                </c:pt>
                <c:pt idx="2">
                  <c:v>беременность и роды</c:v>
                </c:pt>
                <c:pt idx="3">
                  <c:v>аппендицит </c:v>
                </c:pt>
                <c:pt idx="4">
                  <c:v>болезни органов дыхания</c:v>
                </c:pt>
                <c:pt idx="5">
                  <c:v>болезни мочеполовой системы</c:v>
                </c:pt>
                <c:pt idx="6">
                  <c:v>прочие болезни</c:v>
                </c:pt>
              </c:strCache>
            </c:strRef>
          </c:cat>
          <c:val>
            <c:numRef>
              <c:f>Лист1!$B$4:$B$10</c:f>
              <c:numCache>
                <c:formatCode>0</c:formatCode>
                <c:ptCount val="7"/>
                <c:pt idx="0">
                  <c:v>32</c:v>
                </c:pt>
                <c:pt idx="1">
                  <c:v>23</c:v>
                </c:pt>
                <c:pt idx="2">
                  <c:v>15</c:v>
                </c:pt>
                <c:pt idx="3">
                  <c:v>10</c:v>
                </c:pt>
                <c:pt idx="4">
                  <c:v>5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Лист1!$C$3</c:f>
              <c:strCache>
                <c:ptCount val="1"/>
                <c:pt idx="0">
                  <c:v>Республика Бурятия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17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28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23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6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4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3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6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Лист1!$A$4:$A$10</c:f>
              <c:strCache>
                <c:ptCount val="7"/>
                <c:pt idx="0">
                  <c:v>инфаркты и инсульты</c:v>
                </c:pt>
                <c:pt idx="1">
                  <c:v>травмы</c:v>
                </c:pt>
                <c:pt idx="2">
                  <c:v>беременность и роды</c:v>
                </c:pt>
                <c:pt idx="3">
                  <c:v>аппендицит </c:v>
                </c:pt>
                <c:pt idx="4">
                  <c:v>болезни органов дыхания</c:v>
                </c:pt>
                <c:pt idx="5">
                  <c:v>болезни мочеполовой системы</c:v>
                </c:pt>
                <c:pt idx="6">
                  <c:v>прочие болезни</c:v>
                </c:pt>
              </c:strCache>
            </c:strRef>
          </c:cat>
          <c:val>
            <c:numRef>
              <c:f>Лист1!$C$4:$C$10</c:f>
              <c:numCache>
                <c:formatCode>0</c:formatCode>
                <c:ptCount val="7"/>
                <c:pt idx="0">
                  <c:v>17.2</c:v>
                </c:pt>
                <c:pt idx="1">
                  <c:v>27.7</c:v>
                </c:pt>
                <c:pt idx="2">
                  <c:v>23.2</c:v>
                </c:pt>
                <c:pt idx="3">
                  <c:v>6.4</c:v>
                </c:pt>
                <c:pt idx="4">
                  <c:v>3.8</c:v>
                </c:pt>
                <c:pt idx="5">
                  <c:v>2.9</c:v>
                </c:pt>
                <c:pt idx="6">
                  <c:v>6.4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5213184"/>
        <c:axId val="97565312"/>
      </c:barChart>
      <c:catAx>
        <c:axId val="85213184"/>
        <c:scaling>
          <c:orientation val="minMax"/>
        </c:scaling>
        <c:delete val="0"/>
        <c:axPos val="b"/>
        <c:majorTickMark val="out"/>
        <c:minorTickMark val="none"/>
        <c:tickLblPos val="nextTo"/>
        <c:crossAx val="97565312"/>
        <c:crosses val="autoZero"/>
        <c:auto val="1"/>
        <c:lblAlgn val="ctr"/>
        <c:lblOffset val="100"/>
        <c:noMultiLvlLbl val="0"/>
      </c:catAx>
      <c:valAx>
        <c:axId val="97565312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crossAx val="85213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171760183205011"/>
          <c:y val="0.33275457425800625"/>
          <c:w val="0.37406769535701551"/>
          <c:h val="0.1525298875018177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2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3713"/>
          </a:xfrm>
          <a:prstGeom prst="rect">
            <a:avLst/>
          </a:prstGeom>
        </p:spPr>
        <p:txBody>
          <a:bodyPr vert="horz" wrap="square" lIns="90501" tIns="45250" rIns="90501" bIns="4525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i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6350" y="0"/>
            <a:ext cx="2917825" cy="493713"/>
          </a:xfrm>
          <a:prstGeom prst="rect">
            <a:avLst/>
          </a:prstGeom>
        </p:spPr>
        <p:txBody>
          <a:bodyPr vert="horz" wrap="square" lIns="90501" tIns="45250" rIns="90501" bIns="452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cs typeface="Arial" charset="0"/>
              </a:defRPr>
            </a:lvl1pPr>
          </a:lstStyle>
          <a:p>
            <a:pPr>
              <a:defRPr/>
            </a:pPr>
            <a:fld id="{5E8FC1DE-9A09-4F31-9EA3-91ED604B184F}" type="datetimeFigureOut">
              <a:rPr lang="ru-RU" altLang="ru-RU"/>
              <a:pPr>
                <a:defRPr/>
              </a:pPr>
              <a:t>21.12.2017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7825" cy="493712"/>
          </a:xfrm>
          <a:prstGeom prst="rect">
            <a:avLst/>
          </a:prstGeom>
        </p:spPr>
        <p:txBody>
          <a:bodyPr vert="horz" wrap="square" lIns="90501" tIns="45250" rIns="90501" bIns="4525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i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6350" y="9371013"/>
            <a:ext cx="2917825" cy="493712"/>
          </a:xfrm>
          <a:prstGeom prst="rect">
            <a:avLst/>
          </a:prstGeom>
        </p:spPr>
        <p:txBody>
          <a:bodyPr vert="horz" wrap="square" lIns="90501" tIns="45250" rIns="90501" bIns="452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fld id="{DEDFEB43-BE1D-4918-907A-C58F2FB930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17621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3713"/>
          </a:xfrm>
          <a:prstGeom prst="rect">
            <a:avLst/>
          </a:prstGeom>
        </p:spPr>
        <p:txBody>
          <a:bodyPr vert="horz" wrap="square" lIns="90501" tIns="45250" rIns="90501" bIns="4525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i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6350" y="0"/>
            <a:ext cx="2917825" cy="493713"/>
          </a:xfrm>
          <a:prstGeom prst="rect">
            <a:avLst/>
          </a:prstGeom>
        </p:spPr>
        <p:txBody>
          <a:bodyPr vert="horz" wrap="square" lIns="90501" tIns="45250" rIns="90501" bIns="452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cs typeface="Arial" charset="0"/>
              </a:defRPr>
            </a:lvl1pPr>
          </a:lstStyle>
          <a:p>
            <a:pPr>
              <a:defRPr/>
            </a:pPr>
            <a:fld id="{CE4E7E25-DD40-4293-849C-DD237504773E}" type="datetimeFigureOut">
              <a:rPr lang="ru-RU" altLang="ru-RU"/>
              <a:pPr>
                <a:defRPr/>
              </a:pPr>
              <a:t>21.12.2017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739775"/>
            <a:ext cx="59197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01" tIns="45250" rIns="90501" bIns="4525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688" y="4686300"/>
            <a:ext cx="5389562" cy="4440238"/>
          </a:xfrm>
          <a:prstGeom prst="rect">
            <a:avLst/>
          </a:prstGeom>
        </p:spPr>
        <p:txBody>
          <a:bodyPr vert="horz" wrap="square" lIns="90501" tIns="45250" rIns="90501" bIns="452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7825" cy="493712"/>
          </a:xfrm>
          <a:prstGeom prst="rect">
            <a:avLst/>
          </a:prstGeom>
        </p:spPr>
        <p:txBody>
          <a:bodyPr vert="horz" wrap="square" lIns="90501" tIns="45250" rIns="90501" bIns="4525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i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6350" y="9371013"/>
            <a:ext cx="2917825" cy="493712"/>
          </a:xfrm>
          <a:prstGeom prst="rect">
            <a:avLst/>
          </a:prstGeom>
        </p:spPr>
        <p:txBody>
          <a:bodyPr vert="horz" wrap="square" lIns="90501" tIns="45250" rIns="90501" bIns="452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0"/>
            </a:lvl1pPr>
          </a:lstStyle>
          <a:p>
            <a:fld id="{FB6075B3-454C-4B8D-8380-CA41E1D9D2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55557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anose="020B0604020202020204" pitchFamily="34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ru-RU" altLang="ru-RU" smtClean="0">
              <a:cs typeface="Arial" panose="020B0604020202020204" pitchFamily="34" charset="0"/>
            </a:endParaRP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C6802DA-5BE7-4CD0-A1D6-A99248A96E80}" type="slidenum">
              <a:rPr lang="ru-RU" altLang="ru-RU" i="0"/>
              <a:pPr/>
              <a:t>27</a:t>
            </a:fld>
            <a:endParaRPr lang="ru-RU" altLang="ru-RU" i="0"/>
          </a:p>
        </p:txBody>
      </p:sp>
    </p:spTree>
    <p:extLst>
      <p:ext uri="{BB962C8B-B14F-4D97-AF65-F5344CB8AC3E}">
        <p14:creationId xmlns:p14="http://schemas.microsoft.com/office/powerpoint/2010/main" val="112371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00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36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8961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9386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926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072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487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873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5038725"/>
            <a:ext cx="9144000" cy="0"/>
          </a:xfrm>
          <a:prstGeom prst="line">
            <a:avLst/>
          </a:prstGeom>
          <a:ln w="3175" cmpd="sng">
            <a:solidFill>
              <a:srgbClr val="797C7C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cxnSpLocks noChangeShapeType="1"/>
          </p:cNvCxnSpPr>
          <p:nvPr/>
        </p:nvCxnSpPr>
        <p:spPr bwMode="auto">
          <a:xfrm>
            <a:off x="1208088" y="5038725"/>
            <a:ext cx="3968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139825" y="125413"/>
            <a:ext cx="8004175" cy="2316162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125413"/>
            <a:ext cx="1092200" cy="2316162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pic>
        <p:nvPicPr>
          <p:cNvPr id="9" name="Picture 11" descr="shablon-10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shablon_GERB-11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9188" y="295275"/>
            <a:ext cx="149383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i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i="0"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7130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0" y="5038725"/>
            <a:ext cx="9144000" cy="0"/>
          </a:xfrm>
          <a:prstGeom prst="line">
            <a:avLst/>
          </a:prstGeom>
          <a:ln w="3175" cmpd="sng">
            <a:solidFill>
              <a:srgbClr val="797C7C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cxnSpLocks noChangeShapeType="1"/>
          </p:cNvCxnSpPr>
          <p:nvPr/>
        </p:nvCxnSpPr>
        <p:spPr bwMode="auto">
          <a:xfrm>
            <a:off x="1208088" y="5038725"/>
            <a:ext cx="3968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39825" y="125413"/>
            <a:ext cx="8004175" cy="2316162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125413"/>
            <a:ext cx="1092200" cy="2316162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pic>
        <p:nvPicPr>
          <p:cNvPr id="7" name="Picture 10" descr="shablon-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shablon_GERB-1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295275"/>
            <a:ext cx="149383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502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674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50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86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F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Прямоугольник 8"/>
          <p:cNvSpPr>
            <a:spLocks noChangeArrowheads="1"/>
          </p:cNvSpPr>
          <p:nvPr/>
        </p:nvSpPr>
        <p:spPr bwMode="auto">
          <a:xfrm>
            <a:off x="1139825" y="125413"/>
            <a:ext cx="8004175" cy="1152525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sp>
        <p:nvSpPr>
          <p:cNvPr id="1028" name="Прямоугольник 9"/>
          <p:cNvSpPr>
            <a:spLocks noChangeArrowheads="1"/>
          </p:cNvSpPr>
          <p:nvPr/>
        </p:nvSpPr>
        <p:spPr bwMode="auto">
          <a:xfrm>
            <a:off x="0" y="125413"/>
            <a:ext cx="1092200" cy="1152525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sp>
        <p:nvSpPr>
          <p:cNvPr id="21" name="Номер слайда 5"/>
          <p:cNvSpPr txBox="1">
            <a:spLocks/>
          </p:cNvSpPr>
          <p:nvPr/>
        </p:nvSpPr>
        <p:spPr bwMode="auto">
          <a:xfrm>
            <a:off x="8756650" y="5297488"/>
            <a:ext cx="387350" cy="200025"/>
          </a:xfrm>
          <a:prstGeom prst="rect">
            <a:avLst/>
          </a:prstGeom>
          <a:solidFill>
            <a:srgbClr val="11717E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C4D2C78E-2768-4DA2-96CB-AC86890C67BD}" type="slidenum">
              <a:rPr lang="ru-RU" altLang="ru-RU" sz="1000" i="0">
                <a:solidFill>
                  <a:schemeClr val="bg1"/>
                </a:solidFill>
              </a:rPr>
              <a:pPr algn="r" eaLnBrk="1" hangingPunct="1"/>
              <a:t>‹#›</a:t>
            </a:fld>
            <a:endParaRPr lang="ru-RU" altLang="ru-RU" sz="1200" i="0">
              <a:solidFill>
                <a:schemeClr val="bg1"/>
              </a:solidFill>
            </a:endParaRPr>
          </a:p>
        </p:txBody>
      </p:sp>
      <p:pic>
        <p:nvPicPr>
          <p:cNvPr id="1030" name="Picture 9" descr="shablon-1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 descr="shablon_GERB-11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3025" y="112713"/>
            <a:ext cx="126047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56" r:id="rId1"/>
    <p:sldLayoutId id="2147484757" r:id="rId2"/>
    <p:sldLayoutId id="2147484758" r:id="rId3"/>
    <p:sldLayoutId id="2147484759" r:id="rId4"/>
    <p:sldLayoutId id="2147484760" r:id="rId5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9686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F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0" y="5038725"/>
            <a:ext cx="9144000" cy="0"/>
          </a:xfrm>
          <a:prstGeom prst="line">
            <a:avLst/>
          </a:prstGeom>
          <a:ln w="3175" cmpd="sng">
            <a:solidFill>
              <a:srgbClr val="797C7C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1208088" y="5038725"/>
            <a:ext cx="3968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3" name="Прямоугольник 16"/>
          <p:cNvSpPr>
            <a:spLocks noChangeArrowheads="1"/>
          </p:cNvSpPr>
          <p:nvPr/>
        </p:nvSpPr>
        <p:spPr bwMode="auto">
          <a:xfrm>
            <a:off x="1139825" y="125413"/>
            <a:ext cx="8004175" cy="2316162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sp>
        <p:nvSpPr>
          <p:cNvPr id="2054" name="Прямоугольник 17"/>
          <p:cNvSpPr>
            <a:spLocks noChangeArrowheads="1"/>
          </p:cNvSpPr>
          <p:nvPr/>
        </p:nvSpPr>
        <p:spPr bwMode="auto">
          <a:xfrm>
            <a:off x="0" y="125413"/>
            <a:ext cx="1092200" cy="2316162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pic>
        <p:nvPicPr>
          <p:cNvPr id="2055" name="Picture 10" descr="shablon-1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1" descr="shablon_GERB-1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9188" y="295275"/>
            <a:ext cx="149383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66" r:id="rId1"/>
    <p:sldLayoutId id="2147484767" r:id="rId2"/>
    <p:sldLayoutId id="2147484761" r:id="rId3"/>
    <p:sldLayoutId id="2147484762" r:id="rId4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9686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F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1335088"/>
            <a:ext cx="9144000" cy="4162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altLang="ru-RU" i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076" name="Прямоугольник 18"/>
          <p:cNvSpPr>
            <a:spLocks noChangeArrowheads="1"/>
          </p:cNvSpPr>
          <p:nvPr/>
        </p:nvSpPr>
        <p:spPr bwMode="auto">
          <a:xfrm>
            <a:off x="1139825" y="125413"/>
            <a:ext cx="8004175" cy="1152525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sp>
        <p:nvSpPr>
          <p:cNvPr id="3077" name="Прямоугольник 19"/>
          <p:cNvSpPr>
            <a:spLocks noChangeArrowheads="1"/>
          </p:cNvSpPr>
          <p:nvPr/>
        </p:nvSpPr>
        <p:spPr bwMode="auto">
          <a:xfrm>
            <a:off x="0" y="125413"/>
            <a:ext cx="1092200" cy="1152525"/>
          </a:xfrm>
          <a:prstGeom prst="rect">
            <a:avLst/>
          </a:prstGeom>
          <a:solidFill>
            <a:srgbClr val="1171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i="0" smtClean="0">
              <a:solidFill>
                <a:srgbClr val="FFFFFF"/>
              </a:solidFill>
            </a:endParaRPr>
          </a:p>
        </p:txBody>
      </p:sp>
      <p:sp>
        <p:nvSpPr>
          <p:cNvPr id="23" name="Номер слайда 5"/>
          <p:cNvSpPr txBox="1">
            <a:spLocks/>
          </p:cNvSpPr>
          <p:nvPr/>
        </p:nvSpPr>
        <p:spPr bwMode="auto">
          <a:xfrm>
            <a:off x="8756650" y="5297488"/>
            <a:ext cx="387350" cy="200025"/>
          </a:xfrm>
          <a:prstGeom prst="rect">
            <a:avLst/>
          </a:prstGeom>
          <a:solidFill>
            <a:srgbClr val="11717E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19B646DB-DCE2-46EF-BDDB-263FD583EFC2}" type="slidenum">
              <a:rPr lang="ru-RU" altLang="ru-RU" sz="1000" i="0">
                <a:solidFill>
                  <a:schemeClr val="bg1"/>
                </a:solidFill>
              </a:rPr>
              <a:pPr algn="r" eaLnBrk="1" hangingPunct="1"/>
              <a:t>‹#›</a:t>
            </a:fld>
            <a:endParaRPr lang="ru-RU" altLang="ru-RU" sz="1200" i="0">
              <a:solidFill>
                <a:schemeClr val="bg1"/>
              </a:solidFill>
            </a:endParaRPr>
          </a:p>
        </p:txBody>
      </p:sp>
      <p:pic>
        <p:nvPicPr>
          <p:cNvPr id="3079" name="Picture 10" descr="shablon-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295275"/>
            <a:ext cx="1193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1" descr="shablon_GERB-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025" y="112713"/>
            <a:ext cx="126047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63" r:id="rId1"/>
    <p:sldLayoutId id="2147484764" r:id="rId2"/>
    <p:sldLayoutId id="2147484765" r:id="rId3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4"/>
          <p:cNvSpPr>
            <a:spLocks noChangeArrowheads="1"/>
          </p:cNvSpPr>
          <p:nvPr/>
        </p:nvSpPr>
        <p:spPr bwMode="auto">
          <a:xfrm>
            <a:off x="1219200" y="276225"/>
            <a:ext cx="64579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ДЕЯТЕЛЬНОСТИ СЧЕТНОЙ ПАЛАТЫ ПО ЭКСПЕРТНО-АНАЛИТИЧЕСКОЙ И КОНТРОЛЬНОЙ ДЕЯТЕЛЬНОСТИ В ОБЛАСТИ РАСХОДОВ ФЕДЕРАЛЬНОГО БЮДЖЕТА НА ЗДРАВООХРАНЕНИЕ, ОБРАЗОВАНИЕ, КУЛЬТУРУ, КИНЕМАТОГРАФИЮ И СРЕДСТВ ФЕДЕРАЛЬНОГО ФОНДА ОБЯЗАТЕЛЬНОГО МЕДИЦИНСКОГО СТРАХОВАНИЯ </a:t>
            </a:r>
          </a:p>
        </p:txBody>
      </p:sp>
      <p:sp>
        <p:nvSpPr>
          <p:cNvPr id="6147" name="TextBox 8"/>
          <p:cNvSpPr txBox="1">
            <a:spLocks noChangeArrowheads="1"/>
          </p:cNvSpPr>
          <p:nvPr/>
        </p:nvSpPr>
        <p:spPr bwMode="auto">
          <a:xfrm>
            <a:off x="1905000" y="5168900"/>
            <a:ext cx="69802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Счетной палаты Российской Федерации  А.В.Филипенко</a:t>
            </a:r>
          </a:p>
        </p:txBody>
      </p:sp>
      <p:sp>
        <p:nvSpPr>
          <p:cNvPr id="6148" name="TextBox 2"/>
          <p:cNvSpPr txBox="1">
            <a:spLocks noChangeArrowheads="1"/>
          </p:cNvSpPr>
          <p:nvPr/>
        </p:nvSpPr>
        <p:spPr bwMode="auto">
          <a:xfrm>
            <a:off x="125413" y="2463800"/>
            <a:ext cx="87598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КОНТРОЛЬНОЕ МЕРОПРИЯТИЕ</a:t>
            </a:r>
          </a:p>
          <a:p>
            <a:pPr algn="ctr" eaLnBrk="1" hangingPunct="1"/>
            <a:endParaRPr lang="ru-RU" altLang="ru-RU" sz="1400" b="1" i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16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«Проверка реализации в 2017 году приоритетного проекта «Обеспечение своевременного оказания экстренной медицинской помощи гражданам, проживающим в труднодоступных регионах Российской Федерации»</a:t>
            </a:r>
          </a:p>
        </p:txBody>
      </p:sp>
      <p:sp>
        <p:nvSpPr>
          <p:cNvPr id="6149" name="Прямоугольник 6"/>
          <p:cNvSpPr>
            <a:spLocks noChangeArrowheads="1"/>
          </p:cNvSpPr>
          <p:nvPr/>
        </p:nvSpPr>
        <p:spPr bwMode="auto">
          <a:xfrm>
            <a:off x="192088" y="3736975"/>
            <a:ext cx="8651875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 МЕРОПРИЯТИЯ:</a:t>
            </a:r>
          </a:p>
          <a:p>
            <a:pPr algn="ctr" eaLnBrk="1" hangingPunct="1"/>
            <a:endParaRPr lang="ru-RU" altLang="ru-RU" sz="500" b="1" i="0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  Министерство здравоохранения Российской Федерации (г. Москва) (камерально)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  Правительство Республики Саха (Якутия)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  Правительство Республики Бурятия</a:t>
            </a:r>
          </a:p>
          <a:p>
            <a:pPr eaLnBrk="1" hangingPunct="1"/>
            <a:endParaRPr lang="ru-RU" altLang="ru-RU" sz="1400" b="1" i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123825" y="1287463"/>
            <a:ext cx="87439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паспорту  приоритетного Проекта субъектами РФ должны быть отработаны схемы маршрутизации пациентов, госпитализируемых по экстренным показаниям в течение первых суток при жизнеугрожающих состояниях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0988" y="2314575"/>
            <a:ext cx="2071687" cy="1816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Утверждены схемы маршрутизации в </a:t>
            </a:r>
            <a:br>
              <a:rPr lang="ru-RU" sz="1400" b="1" i="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субъектах:</a:t>
            </a:r>
          </a:p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Республике Алтай, Алтайском крае,  Тюменской,  Иркутской и Курганской областях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2206625"/>
            <a:ext cx="4235450" cy="1816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Планируется утвердить схемы маршрутизации  к 2019 году </a:t>
            </a:r>
            <a:r>
              <a:rPr lang="ru-RU" sz="1400" b="1" i="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28 субъектах:</a:t>
            </a:r>
          </a:p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Республиках Калмыкия, Коми, Тыва, </a:t>
            </a:r>
          </a:p>
          <a:p>
            <a:pPr algn="ctr">
              <a:defRPr/>
            </a:pP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Саха (Якутия)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, Хакасия, Архангельской, Вологодской, Кировской, Костромской, Псковской, Оренбургской, Томской  областях, Ненецком и Ханты-Мансийском автономных округах, Забайкальском крае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837238" y="1870075"/>
            <a:ext cx="811212" cy="311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238375" y="2020888"/>
            <a:ext cx="990600" cy="2936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Стрелка вниз 11"/>
          <p:cNvSpPr/>
          <p:nvPr/>
        </p:nvSpPr>
        <p:spPr>
          <a:xfrm>
            <a:off x="5837238" y="4238625"/>
            <a:ext cx="2486025" cy="2571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8" name="Прямоугольник 12"/>
          <p:cNvSpPr>
            <a:spLocks noChangeArrowheads="1"/>
          </p:cNvSpPr>
          <p:nvPr/>
        </p:nvSpPr>
        <p:spPr bwMode="auto">
          <a:xfrm>
            <a:off x="4743450" y="4525963"/>
            <a:ext cx="4292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Риски ненадлежащего оказания медицинской помощи больным и госпитализации в непрофильные медицинские организации при санитарно-авиационной эвакуации </a:t>
            </a:r>
            <a:endParaRPr lang="ru-RU" altLang="ru-RU" sz="1400"/>
          </a:p>
        </p:txBody>
      </p:sp>
      <p:sp>
        <p:nvSpPr>
          <p:cNvPr id="15369" name="TextBox 13"/>
          <p:cNvSpPr txBox="1">
            <a:spLocks noChangeArrowheads="1"/>
          </p:cNvSpPr>
          <p:nvPr/>
        </p:nvSpPr>
        <p:spPr bwMode="auto">
          <a:xfrm>
            <a:off x="4503738" y="4276725"/>
            <a:ext cx="4413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60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15370" name="Прямоугольник 14"/>
          <p:cNvSpPr>
            <a:spLocks noChangeArrowheads="1"/>
          </p:cNvSpPr>
          <p:nvPr/>
        </p:nvSpPr>
        <p:spPr bwMode="auto">
          <a:xfrm>
            <a:off x="1068388" y="482600"/>
            <a:ext cx="49926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СХЕМЫ МАРШРУТИЗАЦИИ ПАЦИЕНТОВ</a:t>
            </a:r>
            <a:endParaRPr lang="ru-RU" altLang="ru-RU">
              <a:solidFill>
                <a:schemeClr val="bg1"/>
              </a:solidFill>
            </a:endParaRPr>
          </a:p>
        </p:txBody>
      </p:sp>
      <p:pic>
        <p:nvPicPr>
          <p:cNvPr id="39937" name="Picture 1" descr="base_23578_119060_32768"/>
          <p:cNvPicPr preferRelativeResize="0"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" y="4130566"/>
            <a:ext cx="2414588" cy="1584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Прямая со стрелкой 9"/>
          <p:cNvCxnSpPr/>
          <p:nvPr/>
        </p:nvCxnSpPr>
        <p:spPr>
          <a:xfrm>
            <a:off x="3714750" y="2025650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538413" y="2346325"/>
            <a:ext cx="2052637" cy="954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В Республике Бурятия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схемы маршрутизации утверждены только по отдельным профилям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4"/>
          <p:cNvSpPr>
            <a:spLocks noChangeArrowheads="1"/>
          </p:cNvSpPr>
          <p:nvPr/>
        </p:nvSpPr>
        <p:spPr bwMode="auto">
          <a:xfrm>
            <a:off x="933450" y="1214438"/>
            <a:ext cx="3530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кодекс РФ</a:t>
            </a:r>
          </a:p>
        </p:txBody>
      </p:sp>
      <p:sp>
        <p:nvSpPr>
          <p:cNvPr id="16387" name="Прямоугольник 27"/>
          <p:cNvSpPr>
            <a:spLocks noChangeArrowheads="1"/>
          </p:cNvSpPr>
          <p:nvPr/>
        </p:nvSpPr>
        <p:spPr bwMode="auto">
          <a:xfrm>
            <a:off x="5638800" y="1223963"/>
            <a:ext cx="31067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Минтранса России№ 128</a:t>
            </a:r>
            <a:endParaRPr lang="ru-RU" altLang="ru-RU" b="1" u="sng"/>
          </a:p>
        </p:txBody>
      </p:sp>
      <p:sp>
        <p:nvSpPr>
          <p:cNvPr id="9226" name="Прямоугольник 30"/>
          <p:cNvSpPr>
            <a:spLocks noChangeArrowheads="1"/>
          </p:cNvSpPr>
          <p:nvPr/>
        </p:nvSpPr>
        <p:spPr bwMode="auto">
          <a:xfrm>
            <a:off x="5618163" y="1543050"/>
            <a:ext cx="3297237" cy="954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1400" b="1" i="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определяет статус </a:t>
            </a:r>
            <a:r>
              <a:rPr lang="ru-RU" altLang="ru-RU" sz="1400" b="1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пациента и медицинского работника на борту воздушного судна при осуществлении санитарно-авиационной эвакуации</a:t>
            </a:r>
          </a:p>
        </p:txBody>
      </p:sp>
      <p:sp>
        <p:nvSpPr>
          <p:cNvPr id="16389" name="Прямоугольник 31"/>
          <p:cNvSpPr>
            <a:spLocks noChangeArrowheads="1"/>
          </p:cNvSpPr>
          <p:nvPr/>
        </p:nvSpPr>
        <p:spPr bwMode="auto">
          <a:xfrm>
            <a:off x="1066800" y="198438"/>
            <a:ext cx="70675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ЗА ВРЕД, КОТОРЫЙ МОЖЕТ БЫТЬ ПРИЧИНЕН ЭКСПЛУАТАНТОМ В СВЯЗИ С ВЫПОЛНЕНИЕМ ИМ АВИАЦИОННЫХ РАБОТ</a:t>
            </a:r>
          </a:p>
        </p:txBody>
      </p:sp>
      <p:sp>
        <p:nvSpPr>
          <p:cNvPr id="16390" name="Прямоугольник 3"/>
          <p:cNvSpPr>
            <a:spLocks noChangeArrowheads="1"/>
          </p:cNvSpPr>
          <p:nvPr/>
        </p:nvSpPr>
        <p:spPr bwMode="auto">
          <a:xfrm>
            <a:off x="104775" y="3067050"/>
            <a:ext cx="90392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К медицинским работникам и пациентам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применяются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нормы Федерального закона  № 67-ФЗ в части страхования ответственности перевозчика перед пассажирами за причинение вреда жизни и здоровья потерпевшего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размере не менее чем 2 млн. рублей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одного пассажира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5900" y="1538288"/>
            <a:ext cx="4965700" cy="1169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Статья 135.  Ответственность за вред, который может быть причинен </a:t>
            </a:r>
            <a:r>
              <a:rPr lang="ru-RU" sz="1400" b="1" i="0" dirty="0" err="1">
                <a:latin typeface="Times New Roman" pitchFamily="18" charset="0"/>
                <a:cs typeface="Times New Roman" pitchFamily="18" charset="0"/>
              </a:rPr>
              <a:t>эксплуатантом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 в связи с выполнением им авиационных работ, страхуется </a:t>
            </a:r>
            <a:r>
              <a:rPr lang="ru-RU" sz="1400" b="1" i="0" dirty="0" err="1">
                <a:latin typeface="Times New Roman" pitchFamily="18" charset="0"/>
                <a:cs typeface="Times New Roman" pitchFamily="18" charset="0"/>
              </a:rPr>
              <a:t>эксплуатантом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 на основании отдельно заключенных договоров добровольного страхования</a:t>
            </a:r>
          </a:p>
        </p:txBody>
      </p:sp>
      <p:sp>
        <p:nvSpPr>
          <p:cNvPr id="16392" name="Прямоугольник 5"/>
          <p:cNvSpPr>
            <a:spLocks noChangeArrowheads="1"/>
          </p:cNvSpPr>
          <p:nvPr/>
        </p:nvSpPr>
        <p:spPr bwMode="auto">
          <a:xfrm>
            <a:off x="217488" y="4133850"/>
            <a:ext cx="437356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В нарушение статьи 135 Воздушного кодекса ответственность эксплуатанта воздушного судна в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Республике Бурятии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за вред в связи с выполнением им авиационных работ                 </a:t>
            </a:r>
            <a:r>
              <a:rPr lang="ru-RU" altLang="ru-RU" sz="1400" b="1" i="0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застрахована</a:t>
            </a:r>
          </a:p>
        </p:txBody>
      </p:sp>
      <p:sp>
        <p:nvSpPr>
          <p:cNvPr id="16393" name="Прямоугольник 6"/>
          <p:cNvSpPr>
            <a:spLocks noChangeArrowheads="1"/>
          </p:cNvSpPr>
          <p:nvPr/>
        </p:nvSpPr>
        <p:spPr bwMode="auto">
          <a:xfrm>
            <a:off x="5105400" y="4127500"/>
            <a:ext cx="37068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Саха (Якутия)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 договор на общую страховую премию </a:t>
            </a:r>
            <a:b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99,0 тыс. рублей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562225" y="2727325"/>
            <a:ext cx="3952875" cy="3397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4"/>
          <p:cNvSpPr>
            <a:spLocks noChangeArrowheads="1"/>
          </p:cNvSpPr>
          <p:nvPr/>
        </p:nvSpPr>
        <p:spPr bwMode="auto">
          <a:xfrm>
            <a:off x="504825" y="2895600"/>
            <a:ext cx="81724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санитарно-авиационную эвакуацию в территориальных ПГГ отдельно не выделены</a:t>
            </a:r>
            <a:endParaRPr lang="ru-RU" altLang="ru-RU" sz="1400">
              <a:solidFill>
                <a:srgbClr val="C00000"/>
              </a:solidFill>
            </a:endParaRPr>
          </a:p>
        </p:txBody>
      </p:sp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38100" y="1257300"/>
            <a:ext cx="9144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 Правительства РФ № 1403 Минздрав наделен полномочиями по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на 2017 год разъяснений о формировании и экономическом обосновании </a:t>
            </a:r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территориальных программ государственных гарантий бесплатного оказания гражданам медицинской помощи</a:t>
            </a:r>
            <a:endParaRPr lang="ru-RU" altLang="ru-RU" sz="1400"/>
          </a:p>
        </p:txBody>
      </p:sp>
      <p:sp>
        <p:nvSpPr>
          <p:cNvPr id="9" name="Правая фигурная скобка 8"/>
          <p:cNvSpPr/>
          <p:nvPr/>
        </p:nvSpPr>
        <p:spPr>
          <a:xfrm rot="5400000">
            <a:off x="4503737" y="-2357437"/>
            <a:ext cx="212725" cy="8667750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276225" y="2055813"/>
            <a:ext cx="8667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разъяснения в части отражения в терпрограммах санитарно-авиационной эвакуации Минздравом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даны</a:t>
            </a:r>
            <a:endParaRPr lang="ru-RU" altLang="ru-RU" sz="1400">
              <a:solidFill>
                <a:srgbClr val="C00000"/>
              </a:solidFill>
            </a:endParaRPr>
          </a:p>
        </p:txBody>
      </p:sp>
      <p:sp>
        <p:nvSpPr>
          <p:cNvPr id="17414" name="Прямоугольник 7"/>
          <p:cNvSpPr>
            <a:spLocks noChangeArrowheads="1"/>
          </p:cNvSpPr>
          <p:nvPr/>
        </p:nvSpPr>
        <p:spPr bwMode="auto">
          <a:xfrm>
            <a:off x="504825" y="4305300"/>
            <a:ext cx="8172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Риски искажения показателей ПГГ и непрозрачность расходов на оказание медицинской помощи в рамках санитарно-авиационной эвакуации</a:t>
            </a:r>
            <a:endParaRPr lang="ru-RU" altLang="ru-RU" b="1" i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5" name="Прямоугольник 9"/>
          <p:cNvSpPr>
            <a:spLocks noChangeArrowheads="1"/>
          </p:cNvSpPr>
          <p:nvPr/>
        </p:nvSpPr>
        <p:spPr bwMode="auto">
          <a:xfrm>
            <a:off x="1125538" y="277813"/>
            <a:ext cx="6646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ФИНАНСОВЫХ ЗАТРАТ НА ЕДИНИЦУ ОБЪЕМА МЕДИЦИНСКОЙ ПОМОЩИ, В ЧАСТИ САНИТАРНО-АВИАЦИОННОЙ ЭВАКУАЦИИ</a:t>
            </a:r>
            <a:endParaRPr lang="ru-RU" altLang="ru-RU" sz="1600">
              <a:solidFill>
                <a:schemeClr val="bg1"/>
              </a:solidFill>
            </a:endParaRPr>
          </a:p>
        </p:txBody>
      </p:sp>
      <p:sp>
        <p:nvSpPr>
          <p:cNvPr id="17416" name="Прямоугольник 12"/>
          <p:cNvSpPr>
            <a:spLocks noChangeArrowheads="1"/>
          </p:cNvSpPr>
          <p:nvPr/>
        </p:nvSpPr>
        <p:spPr bwMode="auto">
          <a:xfrm>
            <a:off x="504825" y="3517900"/>
            <a:ext cx="8439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субъектов РФ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включили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норматив финансовых затрат скорой медицинской помощи расходы на закупку авиационной услуги, а 25 субъектов РФ –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включили</a:t>
            </a:r>
            <a:endParaRPr lang="ru-RU" altLang="ru-RU">
              <a:solidFill>
                <a:srgbClr val="C00000"/>
              </a:solidFill>
            </a:endParaRPr>
          </a:p>
        </p:txBody>
      </p:sp>
      <p:sp>
        <p:nvSpPr>
          <p:cNvPr id="17417" name="TextBox 16"/>
          <p:cNvSpPr txBox="1">
            <a:spLocks noChangeArrowheads="1"/>
          </p:cNvSpPr>
          <p:nvPr/>
        </p:nvSpPr>
        <p:spPr bwMode="auto">
          <a:xfrm>
            <a:off x="242888" y="4106863"/>
            <a:ext cx="3714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4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4152900" y="2579688"/>
            <a:ext cx="1047750" cy="3159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152900" y="3201988"/>
            <a:ext cx="1047750" cy="3159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4700" y="1287463"/>
            <a:ext cx="736282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Минздрав России (</a:t>
            </a: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письмо № 14-3/10/1-5909)</a:t>
            </a:r>
            <a:endParaRPr 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Прямоугольник 25"/>
          <p:cNvSpPr>
            <a:spLocks noChangeArrowheads="1"/>
          </p:cNvSpPr>
          <p:nvPr/>
        </p:nvSpPr>
        <p:spPr bwMode="auto">
          <a:xfrm>
            <a:off x="657225" y="4210050"/>
            <a:ext cx="78771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Противоречит Федеральным законам № 323-ФЗ и 326-ФЗ, так как медицинская помощь в ходе санитарно-авиационной эвакуации не включена в базовую программу ОМС и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оплате за счет средств бюджетов субъектов РФ  </a:t>
            </a:r>
            <a:endParaRPr lang="ru-RU" altLang="ru-RU" sz="1400" u="sng"/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1127125" y="498475"/>
            <a:ext cx="67659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НОРМАТИВНОЕ РЕГУЛИРОВАНИЕ </a:t>
            </a:r>
          </a:p>
        </p:txBody>
      </p:sp>
      <p:pic>
        <p:nvPicPr>
          <p:cNvPr id="18437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700" y="1657350"/>
            <a:ext cx="73628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562725" y="2609850"/>
            <a:ext cx="1574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74700" y="2971800"/>
            <a:ext cx="17399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Стрелка вниз 11"/>
          <p:cNvSpPr/>
          <p:nvPr/>
        </p:nvSpPr>
        <p:spPr>
          <a:xfrm>
            <a:off x="3200400" y="3810000"/>
            <a:ext cx="2619375" cy="4000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0" y="2667000"/>
            <a:ext cx="2638425" cy="7635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1400" b="1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0904 «</a:t>
            </a:r>
            <a:r>
              <a:rPr lang="ru-RU" sz="1400" b="1" i="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Скорая </a:t>
            </a:r>
            <a:r>
              <a:rPr lang="ru-RU" sz="1400" b="1" i="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 </a:t>
            </a:r>
            <a:r>
              <a:rPr lang="ru-RU" sz="1400" b="1" i="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ru-RU" sz="1400" b="1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TextBox 6"/>
          <p:cNvSpPr txBox="1">
            <a:spLocks noChangeArrowheads="1"/>
          </p:cNvSpPr>
          <p:nvPr/>
        </p:nvSpPr>
        <p:spPr bwMode="auto">
          <a:xfrm>
            <a:off x="123825" y="1270000"/>
            <a:ext cx="2981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 России</a:t>
            </a:r>
          </a:p>
        </p:txBody>
      </p:sp>
      <p:sp>
        <p:nvSpPr>
          <p:cNvPr id="19" name="Овал 18"/>
          <p:cNvSpPr/>
          <p:nvPr/>
        </p:nvSpPr>
        <p:spPr>
          <a:xfrm>
            <a:off x="304800" y="1704975"/>
            <a:ext cx="2190750" cy="6445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3,3</a:t>
            </a:r>
          </a:p>
          <a:p>
            <a:pPr algn="ctr">
              <a:defRPr/>
            </a:pP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млрд. рублей </a:t>
            </a: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200025" y="3762375"/>
            <a:ext cx="2238375" cy="56197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 субъекта РФ</a:t>
            </a: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>
            <a:endCxn id="37" idx="3"/>
          </p:cNvCxnSpPr>
          <p:nvPr/>
        </p:nvCxnSpPr>
        <p:spPr>
          <a:xfrm flipV="1">
            <a:off x="1981200" y="1843088"/>
            <a:ext cx="2305050" cy="2025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4724400" y="2003425"/>
            <a:ext cx="2695575" cy="81756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0901</a:t>
            </a: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«Стационарная медицинская помощь»</a:t>
            </a: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775075" y="1244600"/>
            <a:ext cx="3487738" cy="70167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0909</a:t>
            </a: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«Другие вопросы в области здравоохранения» </a:t>
            </a: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flipH="1">
            <a:off x="1400175" y="2352675"/>
            <a:ext cx="0" cy="274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2419350" y="4006850"/>
            <a:ext cx="33718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1316038" y="3430588"/>
            <a:ext cx="0" cy="3127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Таблица 44"/>
          <p:cNvGraphicFramePr>
            <a:graphicFrameLocks noGrp="1"/>
          </p:cNvGraphicFramePr>
          <p:nvPr/>
        </p:nvGraphicFramePr>
        <p:xfrm>
          <a:off x="196850" y="4651375"/>
          <a:ext cx="8667750" cy="692152"/>
        </p:xfrm>
        <a:graphic>
          <a:graphicData uri="http://schemas.openxmlformats.org/drawingml/2006/table">
            <a:tbl>
              <a:tblPr/>
              <a:tblGrid>
                <a:gridCol w="3298951"/>
                <a:gridCol w="2063558"/>
                <a:gridCol w="1445914"/>
                <a:gridCol w="1859327"/>
              </a:tblGrid>
              <a:tr h="213359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Кассовое исполнение на 01.12.2017 год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6543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Закупка авиационной услуги, 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82 %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9488" name="Прямоугольник 47"/>
          <p:cNvSpPr>
            <a:spLocks noChangeArrowheads="1"/>
          </p:cNvSpPr>
          <p:nvPr/>
        </p:nvSpPr>
        <p:spPr bwMode="auto">
          <a:xfrm>
            <a:off x="7747000" y="4343400"/>
            <a:ext cx="1195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млрд.рублей</a:t>
            </a:r>
          </a:p>
        </p:txBody>
      </p:sp>
      <p:cxnSp>
        <p:nvCxnSpPr>
          <p:cNvPr id="50" name="Прямая со стрелкой 49"/>
          <p:cNvCxnSpPr>
            <a:endCxn id="19" idx="0"/>
          </p:cNvCxnSpPr>
          <p:nvPr/>
        </p:nvCxnSpPr>
        <p:spPr>
          <a:xfrm>
            <a:off x="1400175" y="1514475"/>
            <a:ext cx="0" cy="190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2247900" y="2627313"/>
            <a:ext cx="2686050" cy="1241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5778500" y="3716338"/>
            <a:ext cx="2968625" cy="56038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0904 «Скорая медицинская помощь»</a:t>
            </a:r>
            <a:endParaRPr lang="ru-RU" altLang="ru-RU" sz="1400" b="1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92" name="TextBox 1"/>
          <p:cNvSpPr txBox="1">
            <a:spLocks noChangeArrowheads="1"/>
          </p:cNvSpPr>
          <p:nvPr/>
        </p:nvSpPr>
        <p:spPr bwMode="auto">
          <a:xfrm>
            <a:off x="1143000" y="160338"/>
            <a:ext cx="686911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УКАЗАНИЙ О ПОРЯДКЕ ПРИМЕНЕНИЯ БЮДЖЕТНОЙ КЛАССИФИКАЦИИ РОССИЙСКОЙ ФЕДЕРАЦИИ, УТВЕРЖДЕННЫМИ ПРИКАЗОМ МИНФИНА РОССИИ </a:t>
            </a:r>
          </a:p>
          <a:p>
            <a:pPr eaLnBrk="1" hangingPunct="1"/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 ИЮЛЯ 2013 Г. № 65Н</a:t>
            </a:r>
          </a:p>
        </p:txBody>
      </p:sp>
      <p:sp>
        <p:nvSpPr>
          <p:cNvPr id="21" name="Овал 20"/>
          <p:cNvSpPr/>
          <p:nvPr/>
        </p:nvSpPr>
        <p:spPr>
          <a:xfrm>
            <a:off x="2916238" y="3141663"/>
            <a:ext cx="2017712" cy="33337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субъекта РФ</a:t>
            </a: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817813" y="3821113"/>
            <a:ext cx="2216150" cy="35083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субъектов РФ</a:t>
            </a: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438400" y="2238375"/>
            <a:ext cx="2228850" cy="3556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субъектов РФ</a:t>
            </a: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7262813" y="1287463"/>
            <a:ext cx="368300" cy="170338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97" name="TextBox 10"/>
          <p:cNvSpPr txBox="1">
            <a:spLocks noChangeArrowheads="1"/>
          </p:cNvSpPr>
          <p:nvPr/>
        </p:nvSpPr>
        <p:spPr bwMode="auto">
          <a:xfrm>
            <a:off x="7488238" y="1538288"/>
            <a:ext cx="1465262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16 субъектами РФ приказа Минфина </a:t>
            </a:r>
          </a:p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№ 65н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50813" y="3270250"/>
            <a:ext cx="1687512" cy="8223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1600" b="1" i="0" u="sng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ru-RU" altLang="ru-RU" sz="1400" u="none" dirty="0" smtClean="0">
                <a:solidFill>
                  <a:schemeClr val="tx1"/>
                </a:solidFill>
              </a:rPr>
              <a:t>Правительство Республики Бурятия</a:t>
            </a:r>
            <a:endParaRPr lang="ru-RU" altLang="ru-RU" sz="1400" u="none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62213" y="2933700"/>
            <a:ext cx="2795587" cy="15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1600" b="1" i="0" u="sng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ru-RU" altLang="ru-RU" sz="1400" u="none" dirty="0" smtClean="0">
                <a:solidFill>
                  <a:schemeClr val="tx1"/>
                </a:solidFill>
              </a:rPr>
              <a:t>Например, вместо иной субсидии установлено </a:t>
            </a:r>
            <a:r>
              <a:rPr lang="ru-RU" altLang="ru-RU" sz="1400" u="none" dirty="0" err="1" smtClean="0">
                <a:solidFill>
                  <a:schemeClr val="tx1"/>
                </a:solidFill>
              </a:rPr>
              <a:t>госзадание</a:t>
            </a:r>
            <a:r>
              <a:rPr lang="ru-RU" altLang="ru-RU" sz="1400" u="none" dirty="0" smtClean="0">
                <a:solidFill>
                  <a:schemeClr val="tx1"/>
                </a:solidFill>
              </a:rPr>
              <a:t>  на оказание скорой медицинской помощи, не включенной в базовую программу ОМС</a:t>
            </a:r>
            <a:endParaRPr lang="ru-RU" altLang="ru-RU" sz="1400" u="none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38850" y="3081338"/>
            <a:ext cx="3009900" cy="873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1600" b="1" i="0" u="sng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ru-RU" sz="1400" u="none" dirty="0" smtClean="0">
                <a:solidFill>
                  <a:schemeClr val="tx1"/>
                </a:solidFill>
              </a:rPr>
              <a:t>ГАУЗ «Республиканская </a:t>
            </a:r>
            <a:r>
              <a:rPr lang="ru-RU" sz="1400" u="none" dirty="0">
                <a:solidFill>
                  <a:schemeClr val="tx1"/>
                </a:solidFill>
              </a:rPr>
              <a:t>клиническая больница </a:t>
            </a:r>
            <a:r>
              <a:rPr lang="ru-RU" sz="1400" u="none" dirty="0" smtClean="0">
                <a:solidFill>
                  <a:schemeClr val="tx1"/>
                </a:solidFill>
              </a:rPr>
              <a:t/>
            </a:r>
            <a:br>
              <a:rPr lang="ru-RU" sz="1400" u="none" dirty="0" smtClean="0">
                <a:solidFill>
                  <a:schemeClr val="tx1"/>
                </a:solidFill>
              </a:rPr>
            </a:br>
            <a:r>
              <a:rPr lang="ru-RU" sz="1400" u="none" dirty="0" smtClean="0">
                <a:solidFill>
                  <a:schemeClr val="tx1"/>
                </a:solidFill>
              </a:rPr>
              <a:t>им</a:t>
            </a:r>
            <a:r>
              <a:rPr lang="ru-RU" sz="1400" u="none" dirty="0">
                <a:solidFill>
                  <a:schemeClr val="tx1"/>
                </a:solidFill>
              </a:rPr>
              <a:t>. </a:t>
            </a:r>
            <a:r>
              <a:rPr lang="ru-RU" sz="1400" u="none" dirty="0" smtClean="0">
                <a:solidFill>
                  <a:schemeClr val="tx1"/>
                </a:solidFill>
              </a:rPr>
              <a:t>Н.А</a:t>
            </a:r>
            <a:r>
              <a:rPr lang="ru-RU" sz="1400" u="none" dirty="0">
                <a:solidFill>
                  <a:schemeClr val="tx1"/>
                </a:solidFill>
              </a:rPr>
              <a:t>. Семашко» </a:t>
            </a:r>
            <a:endParaRPr lang="ru-RU" altLang="ru-RU" sz="1400" u="none" dirty="0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1838325" y="3440113"/>
            <a:ext cx="671513" cy="3206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229225" y="3517900"/>
            <a:ext cx="6096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7" name="Прямоугольник 14"/>
          <p:cNvSpPr>
            <a:spLocks noChangeArrowheads="1"/>
          </p:cNvSpPr>
          <p:nvPr/>
        </p:nvSpPr>
        <p:spPr bwMode="auto">
          <a:xfrm>
            <a:off x="130175" y="5278438"/>
            <a:ext cx="8353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 и Управление Федерального казначейства, данные нарушения </a:t>
            </a:r>
            <a:r>
              <a:rPr lang="ru-RU" altLang="ru-RU" sz="1400" b="1" i="0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выявили</a:t>
            </a:r>
            <a:endParaRPr lang="ru-RU" altLang="ru-RU" sz="1400" u="sng">
              <a:solidFill>
                <a:srgbClr val="C00000"/>
              </a:solidFill>
            </a:endParaRPr>
          </a:p>
        </p:txBody>
      </p:sp>
      <p:sp>
        <p:nvSpPr>
          <p:cNvPr id="20488" name="Прямоугольник 18"/>
          <p:cNvSpPr>
            <a:spLocks noChangeArrowheads="1"/>
          </p:cNvSpPr>
          <p:nvPr/>
        </p:nvSpPr>
        <p:spPr bwMode="auto">
          <a:xfrm>
            <a:off x="188913" y="1201738"/>
            <a:ext cx="88598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Правительство Республики Бурятия направило субсидию,  из федерального бюджета в сумме </a:t>
            </a:r>
            <a:b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237,0 млн.рублей, </a:t>
            </a:r>
            <a:r>
              <a:rPr lang="ru-RU" altLang="ru-RU" sz="1400" b="1" i="0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 закупку авиационной услуги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altLang="ru-RU" sz="1400" b="1" i="0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предоставление субсидии на государственное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для оказания госуслуг, что не соответствует условию предоставления субсидий</a:t>
            </a:r>
          </a:p>
        </p:txBody>
      </p:sp>
      <p:sp>
        <p:nvSpPr>
          <p:cNvPr id="20489" name="TextBox 1"/>
          <p:cNvSpPr txBox="1">
            <a:spLocks noChangeArrowheads="1"/>
          </p:cNvSpPr>
          <p:nvPr/>
        </p:nvSpPr>
        <p:spPr bwMode="auto">
          <a:xfrm>
            <a:off x="1103313" y="331788"/>
            <a:ext cx="6765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ПРАВИЛ ПРЕДОСТАВЛЕНИЯ СУБСИДИЙ, УСТАНОВЛЕННЫХ В ПРАВИТЕЛЬСТВЕ РЕСПУБЛИКИ БУРЯТИЯ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8610600" y="2757488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7"/>
          <p:cNvSpPr>
            <a:spLocks noChangeArrowheads="1"/>
          </p:cNvSpPr>
          <p:nvPr/>
        </p:nvSpPr>
        <p:spPr bwMode="auto">
          <a:xfrm>
            <a:off x="5838825" y="4197350"/>
            <a:ext cx="3238500" cy="9540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По результатам конкурсных процедур заключен договор с </a:t>
            </a:r>
            <a:b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АО «Авиакомпания «Баргузин» на оказание авиационных услуг</a:t>
            </a:r>
            <a:endParaRPr lang="ru-RU" altLang="ru-RU" sz="1400" b="1" i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5400000">
            <a:off x="7496969" y="3915569"/>
            <a:ext cx="227012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306888" y="2047875"/>
            <a:ext cx="4770437" cy="85725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Полномочия заказчика по заключению </a:t>
            </a:r>
            <a:r>
              <a:rPr lang="ru-RU" sz="1400" b="1" i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госконтракта</a:t>
            </a: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закупки авиационной услуги  отсутствуют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0" y="1347788"/>
            <a:ext cx="9048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Приоритетным Проектом в 2017- 2019 годах  предусмотрена закупка субъектами РФ дополнительно  </a:t>
            </a:r>
            <a:b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8 571 вылета</a:t>
            </a: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4057650" y="2403475"/>
            <a:ext cx="49911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. Методические рекомендации по определению себестоимости внутренних и международных рейсов для российских авиакомпаний, утвержденные Федеральной службой воздушного транспорта 15 июля 1999 г. № 7.7-188 </a:t>
            </a:r>
          </a:p>
        </p:txBody>
      </p:sp>
      <p:sp>
        <p:nvSpPr>
          <p:cNvPr id="21508" name="Прямоугольник 5"/>
          <p:cNvSpPr>
            <a:spLocks noChangeArrowheads="1"/>
          </p:cNvSpPr>
          <p:nvPr/>
        </p:nvSpPr>
        <p:spPr bwMode="auto">
          <a:xfrm>
            <a:off x="285750" y="2441575"/>
            <a:ext cx="31051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. Методика расчета стоимости летного часа и часа дежурства Ассоциации Вертолетной Индустрии 23 июня 2017 г.</a:t>
            </a:r>
          </a:p>
        </p:txBody>
      </p:sp>
      <p:sp>
        <p:nvSpPr>
          <p:cNvPr id="21509" name="Прямоугольник 6"/>
          <p:cNvSpPr>
            <a:spLocks noChangeArrowheads="1"/>
          </p:cNvSpPr>
          <p:nvPr/>
        </p:nvSpPr>
        <p:spPr bwMode="auto">
          <a:xfrm>
            <a:off x="196850" y="3732213"/>
            <a:ext cx="8653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нормативный правовой акт, регламентирующий методику расчета летного часа </a:t>
            </a:r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оказании авиационной услуги и авиационной работы</a:t>
            </a:r>
            <a:endParaRPr lang="ru-RU" altLang="ru-RU" sz="1400" b="1" i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66975" y="1871663"/>
            <a:ext cx="447992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Методика расчета стоимости одного вылета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424488" y="2254250"/>
            <a:ext cx="269875" cy="206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136900" y="2179638"/>
            <a:ext cx="279400" cy="2809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Правая фигурная скобка 13"/>
          <p:cNvSpPr/>
          <p:nvPr/>
        </p:nvSpPr>
        <p:spPr>
          <a:xfrm rot="5400000">
            <a:off x="4470400" y="-827087"/>
            <a:ext cx="298450" cy="8667750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14" name="TextBox 1"/>
          <p:cNvSpPr txBox="1">
            <a:spLocks noChangeArrowheads="1"/>
          </p:cNvSpPr>
          <p:nvPr/>
        </p:nvSpPr>
        <p:spPr bwMode="auto">
          <a:xfrm>
            <a:off x="1160463" y="341313"/>
            <a:ext cx="6765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НОРМАТИВНОЕ РЕГУЛИРОВАНИЕ РАСЧЕТА СТОИМОСТИ ЛЕТНОГО ЧАСА </a:t>
            </a:r>
          </a:p>
        </p:txBody>
      </p:sp>
      <p:sp>
        <p:nvSpPr>
          <p:cNvPr id="21515" name="Прямоугольник 6"/>
          <p:cNvSpPr>
            <a:spLocks noChangeArrowheads="1"/>
          </p:cNvSpPr>
          <p:nvPr/>
        </p:nvSpPr>
        <p:spPr bwMode="auto">
          <a:xfrm>
            <a:off x="260350" y="4598988"/>
            <a:ext cx="865346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обратить внимание, что приравнивать летный час  при осуществлении медицинской эвакуации к  пассажирским перевозкам нельзя, так как во время эвакуации оказывается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 помощь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, в этой связи должен быть отдельный расчет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3988" y="1352550"/>
          <a:ext cx="3865562" cy="413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7980"/>
                <a:gridCol w="1647582"/>
              </a:tblGrid>
              <a:tr h="4313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субъекта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 летного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часа, тыс. рублей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Алтай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Бурятия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198,4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Калмыкия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Карелия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Коми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Крым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Саха (Якутия)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338,6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Татарстан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75,3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Тыва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Хакасия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Алтайский край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Забайкальский край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Камчатский край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Красноярский край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Пермский край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Хабаровский край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Амурская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3" marR="4593" marT="4595" marB="0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943475" y="1352550"/>
          <a:ext cx="3790950" cy="413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5025"/>
                <a:gridCol w="1685925"/>
              </a:tblGrid>
              <a:tr h="4313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субъекта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 летного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часа, тыс. рублей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Архангельская область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Волгоградская область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Вологодская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Иркутская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Костромская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Курганская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14,2/83,4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Магаданская область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Омская область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Оренбургская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Псковская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Томская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Тюменская область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Ненецкий АО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Ханты-Мансийский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93,6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  <a:tr h="21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Чукотский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94" marR="4594" marT="4595" marB="0" anchor="ctr"/>
                </a:tc>
              </a:tr>
            </a:tbl>
          </a:graphicData>
        </a:graphic>
      </p:graphicFrame>
      <p:sp>
        <p:nvSpPr>
          <p:cNvPr id="22648" name="TextBox 1"/>
          <p:cNvSpPr txBox="1">
            <a:spLocks noChangeArrowheads="1"/>
          </p:cNvSpPr>
          <p:nvPr/>
        </p:nvSpPr>
        <p:spPr bwMode="auto">
          <a:xfrm>
            <a:off x="1150938" y="376238"/>
            <a:ext cx="67659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АНАЛИЗ СТОИМОСТИ ЛЕТНОГО ЧАСА В РАЗРЕЗЕ СУБЪЕКТОВ РОССИЙСКОЙ ФЕДЕРАЦИИ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095375" y="357188"/>
            <a:ext cx="65913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РАЗЛИЧИЙ В ФАКТИЧЕСКИ СЛОЖИВШЕЙСЯ СТОИМОСТИ ЛЕТНОГО ЧАСА И ЧАСА ДЕЖУРСТВА:</a:t>
            </a:r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95250" y="1273175"/>
            <a:ext cx="90487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449263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Ограниченный перечень организаций – перевозчиков, имеющих вертолёты, оснащенные медицинским модулем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методики, используемые авиационными организациями при обосновании затрат на выполнение авиационных работ</a:t>
            </a:r>
          </a:p>
        </p:txBody>
      </p:sp>
      <p:sp>
        <p:nvSpPr>
          <p:cNvPr id="23556" name="Прямоугольник 19"/>
          <p:cNvSpPr>
            <a:spLocks noChangeArrowheads="1"/>
          </p:cNvSpPr>
          <p:nvPr/>
        </p:nvSpPr>
        <p:spPr bwMode="auto">
          <a:xfrm>
            <a:off x="5572125" y="4953000"/>
            <a:ext cx="31559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его </a:t>
            </a:r>
            <a:r>
              <a:rPr lang="ru-RU" altLang="ru-RU" sz="1400" b="1" i="0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выхода из строя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никто ответственности не несет</a:t>
            </a:r>
          </a:p>
        </p:txBody>
      </p:sp>
      <p:sp>
        <p:nvSpPr>
          <p:cNvPr id="23557" name="Прямоугольник 20"/>
          <p:cNvSpPr>
            <a:spLocks noChangeArrowheads="1"/>
          </p:cNvSpPr>
          <p:nvPr/>
        </p:nvSpPr>
        <p:spPr bwMode="auto">
          <a:xfrm>
            <a:off x="247650" y="4895850"/>
            <a:ext cx="48482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Саха (Якутия) </a:t>
            </a:r>
            <a:r>
              <a:rPr lang="ru-RU" altLang="ru-RU" sz="1400" b="1" i="0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 расходы на обслуживание, ремонт и поверку медицинского оборудования</a:t>
            </a:r>
            <a:endParaRPr lang="ru-RU" altLang="ru-RU" u="sng">
              <a:solidFill>
                <a:srgbClr val="C00000"/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5095875" y="4951413"/>
            <a:ext cx="534988" cy="5667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2263" y="2208213"/>
          <a:ext cx="8716962" cy="2628902"/>
        </p:xfrm>
        <a:graphic>
          <a:graphicData uri="http://schemas.openxmlformats.org/drawingml/2006/table">
            <a:tbl>
              <a:tblPr firstRow="1" firstCol="1" bandCol="1">
                <a:tableStyleId>{5C22544A-7EE6-4342-B048-85BDC9FD1C3A}</a:tableStyleId>
              </a:tblPr>
              <a:tblGrid>
                <a:gridCol w="3287365"/>
                <a:gridCol w="3260437"/>
                <a:gridCol w="2169160"/>
              </a:tblGrid>
              <a:tr h="22097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Наименование статьи затрат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 расходов, включенных в стоимость одного летного часа</a:t>
                      </a:r>
                      <a:endParaRPr lang="ru-RU" sz="1400" b="1" i="0" u="none" strike="noStrike"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Республика Саха (Якутия)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Республика Бурятия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</a:tr>
              <a:tr h="647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Методические рекомендации, утвержденные Федеральной службой воздушного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транспорта (1999 г.)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Рекомендации Ассоциации Вертолетной Индустрии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(2017 г.)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</a:tr>
              <a:tr h="2209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статей затрат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</a:tr>
              <a:tr h="2209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Поверка медоборудования 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+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</a:tr>
              <a:tr h="2209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Амортизацию </a:t>
                      </a:r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медоборудования 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+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</a:tr>
              <a:tr h="2209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рентабельность 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+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</a:tr>
              <a:tr h="2209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Себестоимость часа полета,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197,98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159,3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</a:tr>
              <a:tr h="43436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(стоимость летного часа и часа </a:t>
                      </a:r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дежурства, тыс. рублей)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338,6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239,8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77" marR="7577" marT="7578" marB="0" anchor="ctr"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4840288" y="3513138"/>
            <a:ext cx="847725" cy="252412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1133475" y="376238"/>
            <a:ext cx="65913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РАЗЛИЧИЙ В ФАКТИЧЕСКИ СЛОЖИВШЕЙСЯ СТОИМОСТИ ЛЕТНОГО ЧАСА И ЧАСА ДЕЖУРСТВА:</a:t>
            </a:r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947738" y="1266825"/>
            <a:ext cx="2543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Саха (Якутия)</a:t>
            </a:r>
          </a:p>
        </p:txBody>
      </p:sp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6161088" y="1270000"/>
            <a:ext cx="1863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Бурятия</a:t>
            </a:r>
          </a:p>
        </p:txBody>
      </p:sp>
      <p:sp>
        <p:nvSpPr>
          <p:cNvPr id="6" name="Овал 5"/>
          <p:cNvSpPr/>
          <p:nvPr/>
        </p:nvSpPr>
        <p:spPr>
          <a:xfrm>
            <a:off x="0" y="2316163"/>
            <a:ext cx="1781175" cy="558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917,5 летных часов</a:t>
            </a:r>
          </a:p>
        </p:txBody>
      </p:sp>
      <p:sp>
        <p:nvSpPr>
          <p:cNvPr id="10" name="Овал 9"/>
          <p:cNvSpPr/>
          <p:nvPr/>
        </p:nvSpPr>
        <p:spPr>
          <a:xfrm>
            <a:off x="2578100" y="2346325"/>
            <a:ext cx="1781175" cy="5730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1 386 часов дежурств</a:t>
            </a:r>
          </a:p>
        </p:txBody>
      </p:sp>
      <p:sp>
        <p:nvSpPr>
          <p:cNvPr id="11" name="Овал 10"/>
          <p:cNvSpPr/>
          <p:nvPr/>
        </p:nvSpPr>
        <p:spPr>
          <a:xfrm>
            <a:off x="1276350" y="1600200"/>
            <a:ext cx="1885950" cy="5238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вертолетов Ми-8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974975" y="2009775"/>
            <a:ext cx="374650" cy="314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133475" y="2003425"/>
            <a:ext cx="276225" cy="325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85725" y="2989263"/>
            <a:ext cx="4343400" cy="56673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Средняя продолжительность полета в сутки 1 вертолета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1,5 часа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2217738" y="2124075"/>
            <a:ext cx="1587" cy="7953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низ 25"/>
          <p:cNvSpPr/>
          <p:nvPr/>
        </p:nvSpPr>
        <p:spPr>
          <a:xfrm>
            <a:off x="1617663" y="3552825"/>
            <a:ext cx="1109662" cy="22225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00075" y="3775075"/>
            <a:ext cx="2962275" cy="57308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Режим ожидания 1 вертолета 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22,5 часа</a:t>
            </a:r>
          </a:p>
        </p:txBody>
      </p:sp>
      <p:sp>
        <p:nvSpPr>
          <p:cNvPr id="29" name="Овал 28"/>
          <p:cNvSpPr/>
          <p:nvPr/>
        </p:nvSpPr>
        <p:spPr>
          <a:xfrm>
            <a:off x="5032375" y="2355850"/>
            <a:ext cx="1781175" cy="4730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750,5 летных часов</a:t>
            </a:r>
          </a:p>
        </p:txBody>
      </p:sp>
      <p:sp>
        <p:nvSpPr>
          <p:cNvPr id="30" name="Овал 29"/>
          <p:cNvSpPr/>
          <p:nvPr/>
        </p:nvSpPr>
        <p:spPr>
          <a:xfrm>
            <a:off x="7269163" y="2292350"/>
            <a:ext cx="1781175" cy="5365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2 729,5 часов дежурств</a:t>
            </a:r>
          </a:p>
        </p:txBody>
      </p:sp>
      <p:sp>
        <p:nvSpPr>
          <p:cNvPr id="31" name="Овал 30"/>
          <p:cNvSpPr/>
          <p:nvPr/>
        </p:nvSpPr>
        <p:spPr>
          <a:xfrm>
            <a:off x="6105525" y="1617663"/>
            <a:ext cx="1866900" cy="5064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вертолет Ми-8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7972425" y="1966913"/>
            <a:ext cx="374650" cy="314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6008688" y="2028825"/>
            <a:ext cx="276225" cy="3238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4733925" y="2959100"/>
            <a:ext cx="4410075" cy="5937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Средняя продолжительность полета в сутки 1 вертолета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 часов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7073900" y="2127250"/>
            <a:ext cx="0" cy="8620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Стрелка вниз 35"/>
          <p:cNvSpPr/>
          <p:nvPr/>
        </p:nvSpPr>
        <p:spPr>
          <a:xfrm>
            <a:off x="6354763" y="3556000"/>
            <a:ext cx="1166812" cy="2190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530850" y="3775075"/>
            <a:ext cx="2898775" cy="54768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Режим ожидания 1 вертолета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 часов</a:t>
            </a:r>
          </a:p>
        </p:txBody>
      </p:sp>
      <p:sp>
        <p:nvSpPr>
          <p:cNvPr id="40" name="Овал 39"/>
          <p:cNvSpPr/>
          <p:nvPr/>
        </p:nvSpPr>
        <p:spPr>
          <a:xfrm>
            <a:off x="206375" y="4498975"/>
            <a:ext cx="3895725" cy="56356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 дежурства вертолета </a:t>
            </a:r>
            <a:b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140,6 </a:t>
            </a:r>
            <a:r>
              <a:rPr lang="ru-RU" sz="1400" b="1" i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400" b="1" i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032375" y="4498975"/>
            <a:ext cx="3895725" cy="5349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 дежурства вертолета </a:t>
            </a:r>
            <a:b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11,2  </a:t>
            </a:r>
            <a:r>
              <a:rPr lang="ru-RU" sz="1400" b="1" i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400" b="1" i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>
          <a:xfrm>
            <a:off x="1600200" y="4348163"/>
            <a:ext cx="1109663" cy="141287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Стрелка вниз 42"/>
          <p:cNvSpPr/>
          <p:nvPr/>
        </p:nvSpPr>
        <p:spPr>
          <a:xfrm>
            <a:off x="6484938" y="4313238"/>
            <a:ext cx="1108075" cy="1412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182688" y="5324475"/>
            <a:ext cx="6394450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Основные расходы субъектов РФ  приходятся </a:t>
            </a: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на оплату ожидания вылета</a:t>
            </a:r>
            <a:endParaRPr lang="ru-RU" sz="1400" u="sng" dirty="0"/>
          </a:p>
        </p:txBody>
      </p:sp>
      <p:cxnSp>
        <p:nvCxnSpPr>
          <p:cNvPr id="45" name="Прямая со стрелкой 44"/>
          <p:cNvCxnSpPr/>
          <p:nvPr/>
        </p:nvCxnSpPr>
        <p:spPr>
          <a:xfrm flipH="1" flipV="1">
            <a:off x="2963863" y="4933950"/>
            <a:ext cx="771525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5448300" y="5024438"/>
            <a:ext cx="922338" cy="268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>
            <a:off x="4591050" y="1327150"/>
            <a:ext cx="0" cy="39655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228725" y="388938"/>
            <a:ext cx="6667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 КОНТРОЛЬНОГО МЕРОПРИЯТИЯ</a:t>
            </a:r>
            <a:endParaRPr lang="ru-RU" altLang="ru-RU" sz="1600" i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133350" y="1258888"/>
            <a:ext cx="8810625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>
              <a:defRPr/>
            </a:pPr>
            <a:r>
              <a:rPr lang="ru-RU" altLang="ru-RU" sz="1400" b="1" i="0" u="sng" dirty="0">
                <a:latin typeface="Times New Roman" pitchFamily="18" charset="0"/>
                <a:cs typeface="Times New Roman" pitchFamily="18" charset="0"/>
              </a:rPr>
              <a:t>ЦЕЛИ МЕРОПРИЯТИЯ:</a:t>
            </a:r>
          </a:p>
          <a:p>
            <a:pPr indent="450000" algn="just" eaLnBrk="1"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  Оценить достаточность принятой нормативной правовой базы для предоставления и расходования субсидий из федерального бюджета бюджетам субъектов на </a:t>
            </a:r>
            <a:r>
              <a:rPr lang="ru-RU" altLang="ru-RU" sz="1400" b="1" i="0" dirty="0" err="1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 закупки авиационной услуги в целях оказания медицинской помощи (скорой специализированной медицинской помощи) с применением авиации гражданам, проживающим в труднодоступных районах Российской Федерации, а также для определения стоимости авиационной услуги </a:t>
            </a:r>
          </a:p>
          <a:p>
            <a:pPr indent="450000" algn="just" eaLnBrk="1"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Определить объем и структуру финансового обеспечения реализации мероприятий по закупке органами исполнительной власти субъектов авиационной услуги в целях оказания медицинской помощи (скорой специализированной медицинской помощи) с применением авиации гражданам, проживающим в труднодоступных районах, а также определить фактически сложившуюся стоимость авиационной услуги</a:t>
            </a:r>
          </a:p>
          <a:p>
            <a:pPr indent="450000" algn="just" eaLnBrk="1"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  Проанализировать и оценить закупочную деятельность объектов контрольного мероприятия при осуществлении проверяемых закупок в соответствии с федеральными законами о контрактной системе и закупках отдельных видов юридических лиц</a:t>
            </a:r>
          </a:p>
          <a:p>
            <a:pPr indent="450000" algn="just" eaLnBrk="1"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  Оценить обоснованность, законность, эффективность и результативность расходов на осуществление проверяемых закупок в соответствии с федеральными законами о контрактной системе и закупках отдельных видов юридических лиц</a:t>
            </a:r>
          </a:p>
          <a:p>
            <a:pPr indent="450000" algn="just" eaLnBrk="1"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  Оценить организацию системы сбора отчетных данных и проведения контроля за расходованием субсидий федерального бюджета бюджетам субъектов на </a:t>
            </a:r>
            <a:r>
              <a:rPr lang="ru-RU" altLang="ru-RU" sz="1400" b="1" i="0" dirty="0" err="1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 закупки авиационной услуги в целях оказания медицинской помощи</a:t>
            </a:r>
          </a:p>
          <a:p>
            <a:pPr indent="450000" algn="just" eaLnBrk="1">
              <a:buFont typeface="Wingdings" pitchFamily="2" charset="2"/>
              <a:buChar char="Ø"/>
              <a:defRPr/>
            </a:pPr>
            <a:endParaRPr lang="ru-RU" altLang="ru-RU" sz="500" b="1" i="0" dirty="0">
              <a:latin typeface="Times New Roman" pitchFamily="18" charset="0"/>
              <a:cs typeface="Times New Roman" pitchFamily="18" charset="0"/>
            </a:endParaRPr>
          </a:p>
          <a:p>
            <a:pPr algn="just" eaLnBrk="1">
              <a:defRPr/>
            </a:pPr>
            <a:endParaRPr lang="ru-RU" altLang="ru-RU" sz="1400" b="1" i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1133475" y="376238"/>
            <a:ext cx="65913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АНАЛИЗ </a:t>
            </a:r>
            <a:r>
              <a:rPr lang="ru-RU" altLang="ru-RU" sz="1600" b="1" i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 СЛОЖИВШЕЙСЯ СТОИМОСТИ ЛЕТНОГО ЧАСА </a:t>
            </a:r>
          </a:p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4000" y="1598613"/>
          <a:ext cx="8575675" cy="2068512"/>
        </p:xfrm>
        <a:graphic>
          <a:graphicData uri="http://schemas.openxmlformats.org/drawingml/2006/table">
            <a:tbl>
              <a:tblPr/>
              <a:tblGrid>
                <a:gridCol w="3463925"/>
                <a:gridCol w="2492375"/>
                <a:gridCol w="2619375"/>
              </a:tblGrid>
              <a:tr h="1035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субъекта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 летного часа по данным заключенных контрактов (договоров)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 летного часа, по данным МЧС России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4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Калмыкия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141 ,0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44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Амурская область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147,3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44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Магаданская область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184,8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5625" name="Прямоугольник 4"/>
          <p:cNvSpPr>
            <a:spLocks noChangeArrowheads="1"/>
          </p:cNvSpPr>
          <p:nvPr/>
        </p:nvSpPr>
        <p:spPr bwMode="auto">
          <a:xfrm>
            <a:off x="8008938" y="1290638"/>
            <a:ext cx="1092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</a:p>
        </p:txBody>
      </p:sp>
      <p:sp>
        <p:nvSpPr>
          <p:cNvPr id="6" name="Овал 5"/>
          <p:cNvSpPr/>
          <p:nvPr/>
        </p:nvSpPr>
        <p:spPr>
          <a:xfrm>
            <a:off x="4510088" y="3330575"/>
            <a:ext cx="847725" cy="25241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13588" y="3330575"/>
            <a:ext cx="847725" cy="25241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28" name="Прямоугольник 7"/>
          <p:cNvSpPr>
            <a:spLocks noChangeArrowheads="1"/>
          </p:cNvSpPr>
          <p:nvPr/>
        </p:nvSpPr>
        <p:spPr bwMode="auto">
          <a:xfrm>
            <a:off x="4581525" y="3973513"/>
            <a:ext cx="3552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дополнительного анализа со стороны Минздрава России</a:t>
            </a:r>
          </a:p>
        </p:txBody>
      </p:sp>
      <p:sp>
        <p:nvSpPr>
          <p:cNvPr id="12" name="Правая фигурная скобка 11"/>
          <p:cNvSpPr/>
          <p:nvPr/>
        </p:nvSpPr>
        <p:spPr>
          <a:xfrm rot="5400000">
            <a:off x="6194425" y="2509838"/>
            <a:ext cx="306388" cy="262096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30" name="Прямоугольник 12"/>
          <p:cNvSpPr>
            <a:spLocks noChangeArrowheads="1"/>
          </p:cNvSpPr>
          <p:nvPr/>
        </p:nvSpPr>
        <p:spPr bwMode="auto">
          <a:xfrm>
            <a:off x="600075" y="4921250"/>
            <a:ext cx="81057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 разработать отдельные правила определения начальной цены контракта на закупку летного часа и часа дежурства вертолета</a:t>
            </a:r>
          </a:p>
        </p:txBody>
      </p:sp>
      <p:sp>
        <p:nvSpPr>
          <p:cNvPr id="25631" name="TextBox 13"/>
          <p:cNvSpPr txBox="1">
            <a:spLocks noChangeArrowheads="1"/>
          </p:cNvSpPr>
          <p:nvPr/>
        </p:nvSpPr>
        <p:spPr bwMode="auto">
          <a:xfrm>
            <a:off x="514350" y="4684713"/>
            <a:ext cx="3905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48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190500" y="1309688"/>
            <a:ext cx="411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Авиационные услуги</a:t>
            </a:r>
            <a:endParaRPr lang="ru-RU" altLang="ru-RU" u="sng"/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4914900" y="1263650"/>
            <a:ext cx="3819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 Медицинская помощь в рамках санитарно-авиационной эвакуации</a:t>
            </a:r>
          </a:p>
        </p:txBody>
      </p:sp>
      <p:sp>
        <p:nvSpPr>
          <p:cNvPr id="26628" name="Прямоугольник 22"/>
          <p:cNvSpPr>
            <a:spLocks noChangeArrowheads="1"/>
          </p:cNvSpPr>
          <p:nvPr/>
        </p:nvSpPr>
        <p:spPr bwMode="auto">
          <a:xfrm>
            <a:off x="1133475" y="376238"/>
            <a:ext cx="65913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ЗАТРАТ В АВИАЦИОННОЙ УСЛУГЕ, НА ПРИМЕРЕ В  РЕСПУБЛИКЕ БУРЯТИЯ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552950" y="1311275"/>
            <a:ext cx="0" cy="43989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361950" y="1755775"/>
            <a:ext cx="3524250" cy="8143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авиационных услуг </a:t>
            </a:r>
          </a:p>
          <a:p>
            <a:pPr algn="ctr">
              <a:defRPr/>
            </a:pP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42 млн. рублей </a:t>
            </a:r>
            <a:b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месяц</a:t>
            </a:r>
          </a:p>
        </p:txBody>
      </p:sp>
      <p:sp>
        <p:nvSpPr>
          <p:cNvPr id="22" name="Овал 21"/>
          <p:cNvSpPr/>
          <p:nvPr/>
        </p:nvSpPr>
        <p:spPr>
          <a:xfrm>
            <a:off x="552450" y="3089275"/>
            <a:ext cx="3162300" cy="6254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З/плата летного состава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5,0 млн. рублей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128838" y="2611438"/>
            <a:ext cx="0" cy="406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147888" y="3824288"/>
            <a:ext cx="0" cy="406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4" name="TextBox 7"/>
          <p:cNvSpPr txBox="1">
            <a:spLocks noChangeArrowheads="1"/>
          </p:cNvSpPr>
          <p:nvPr/>
        </p:nvSpPr>
        <p:spPr bwMode="auto">
          <a:xfrm>
            <a:off x="2076450" y="3824288"/>
            <a:ext cx="493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</a:p>
        </p:txBody>
      </p:sp>
      <p:sp>
        <p:nvSpPr>
          <p:cNvPr id="28" name="Овал 27"/>
          <p:cNvSpPr/>
          <p:nvPr/>
        </p:nvSpPr>
        <p:spPr>
          <a:xfrm>
            <a:off x="666750" y="4287838"/>
            <a:ext cx="3162300" cy="6254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300 рублей за час </a:t>
            </a:r>
            <a:r>
              <a:rPr lang="ru-RU" sz="1400" b="1" i="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1 работника</a:t>
            </a:r>
            <a:endParaRPr lang="ru-RU" sz="1400" b="1" i="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4981575" y="1755775"/>
            <a:ext cx="3733800" cy="8143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медицинской помощи</a:t>
            </a:r>
          </a:p>
          <a:p>
            <a:pPr algn="ctr">
              <a:defRPr/>
            </a:pPr>
            <a:r>
              <a:rPr lang="ru-RU" sz="1400" b="1" i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расчетно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1,8  млн. рублей </a:t>
            </a:r>
            <a:b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месяц</a:t>
            </a:r>
          </a:p>
        </p:txBody>
      </p:sp>
      <p:sp>
        <p:nvSpPr>
          <p:cNvPr id="31" name="Овал 30"/>
          <p:cNvSpPr/>
          <p:nvPr/>
        </p:nvSpPr>
        <p:spPr>
          <a:xfrm>
            <a:off x="5381625" y="3089275"/>
            <a:ext cx="3276600" cy="73501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З/плата медицинских работников</a:t>
            </a:r>
            <a:b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0,9 млн. рублей 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6958013" y="2611438"/>
            <a:ext cx="0" cy="406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977063" y="3824288"/>
            <a:ext cx="0" cy="406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40" name="TextBox 33"/>
          <p:cNvSpPr txBox="1">
            <a:spLocks noChangeArrowheads="1"/>
          </p:cNvSpPr>
          <p:nvPr/>
        </p:nvSpPr>
        <p:spPr bwMode="auto">
          <a:xfrm>
            <a:off x="6905625" y="3824288"/>
            <a:ext cx="493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</a:p>
        </p:txBody>
      </p:sp>
      <p:sp>
        <p:nvSpPr>
          <p:cNvPr id="35" name="Овал 34"/>
          <p:cNvSpPr/>
          <p:nvPr/>
        </p:nvSpPr>
        <p:spPr>
          <a:xfrm>
            <a:off x="5495925" y="4287838"/>
            <a:ext cx="3162300" cy="6254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50 рублей за час </a:t>
            </a:r>
            <a:r>
              <a:rPr lang="ru-RU" sz="1400" b="1" i="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1 работника</a:t>
            </a:r>
            <a:endParaRPr lang="ru-RU" sz="1400" b="1" i="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1133475" y="420688"/>
            <a:ext cx="65913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ВЫЛЕТОВ В РАМКАХ САНИТАРНО-АВИАЦИОННОЙ ЭВАКУАЦИИ </a:t>
            </a:r>
          </a:p>
        </p:txBody>
      </p:sp>
      <p:sp>
        <p:nvSpPr>
          <p:cNvPr id="27652" name="Прямоугольник 2"/>
          <p:cNvSpPr>
            <a:spLocks noChangeArrowheads="1"/>
          </p:cNvSpPr>
          <p:nvPr/>
        </p:nvSpPr>
        <p:spPr bwMode="auto">
          <a:xfrm>
            <a:off x="457200" y="1290638"/>
            <a:ext cx="8286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заболеваний, при которых оказана медицинская помощь в ходе вылетов</a:t>
            </a:r>
          </a:p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 ходе проверки в республиках Бурятия и Якутия осуществлено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494 вылета</a:t>
            </a:r>
            <a:endParaRPr lang="ru-RU" altLang="ru-RU" u="sng"/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38991"/>
              </p:ext>
            </p:extLst>
          </p:nvPr>
        </p:nvGraphicFramePr>
        <p:xfrm>
          <a:off x="189394" y="1635919"/>
          <a:ext cx="8671050" cy="4079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85725" y="1347788"/>
            <a:ext cx="411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Правительство Республики Саха (Якутия)</a:t>
            </a:r>
            <a:endParaRPr lang="ru-RU" altLang="ru-RU"/>
          </a:p>
        </p:txBody>
      </p:sp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4914900" y="1292225"/>
            <a:ext cx="3819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 Правительство  Республики Бурятия    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1852613" y="1687513"/>
            <a:ext cx="666750" cy="233362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77" name="Прямоугольник 6"/>
          <p:cNvSpPr>
            <a:spLocks noChangeArrowheads="1"/>
          </p:cNvSpPr>
          <p:nvPr/>
        </p:nvSpPr>
        <p:spPr bwMode="auto">
          <a:xfrm>
            <a:off x="85725" y="1911350"/>
            <a:ext cx="42100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полномочий заказчика по заключению государственного контракта на закупки авиационной услуги  </a:t>
            </a:r>
          </a:p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от 3 марта 2017 г. № 01-07/323) 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857375" y="2887663"/>
            <a:ext cx="666750" cy="15875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79" name="Прямоугольник 9"/>
          <p:cNvSpPr>
            <a:spLocks noChangeArrowheads="1"/>
          </p:cNvSpPr>
          <p:nvPr/>
        </p:nvSpPr>
        <p:spPr bwMode="auto">
          <a:xfrm>
            <a:off x="-6350" y="3060700"/>
            <a:ext cx="439578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ГКУ «Республиканский центр медицины катастроф» Министерства здравоохранения Республики Саха (Якутия)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6453188" y="1576388"/>
            <a:ext cx="666750" cy="15875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              </a:t>
            </a:r>
          </a:p>
        </p:txBody>
      </p:sp>
      <p:sp>
        <p:nvSpPr>
          <p:cNvPr id="28681" name="Прямоугольник 11"/>
          <p:cNvSpPr>
            <a:spLocks noChangeArrowheads="1"/>
          </p:cNvSpPr>
          <p:nvPr/>
        </p:nvSpPr>
        <p:spPr bwMode="auto">
          <a:xfrm>
            <a:off x="4429125" y="1722438"/>
            <a:ext cx="462280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самостоятельной закупки Правительством или предоставления иной субсидии установлено госзадание, 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не имея правовых оснований</a:t>
            </a:r>
          </a:p>
        </p:txBody>
      </p:sp>
      <p:sp>
        <p:nvSpPr>
          <p:cNvPr id="28682" name="Прямоугольник 13"/>
          <p:cNvSpPr>
            <a:spLocks noChangeArrowheads="1"/>
          </p:cNvSpPr>
          <p:nvPr/>
        </p:nvSpPr>
        <p:spPr bwMode="auto">
          <a:xfrm>
            <a:off x="4514850" y="2620963"/>
            <a:ext cx="454342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ГАУЗ «Республиканская клиническая больница им. Н.А. Семашко» Минздрава Республики Бурятия</a:t>
            </a:r>
          </a:p>
        </p:txBody>
      </p:sp>
      <p:sp>
        <p:nvSpPr>
          <p:cNvPr id="28683" name="Прямоугольник 17"/>
          <p:cNvSpPr>
            <a:spLocks noChangeArrowheads="1"/>
          </p:cNvSpPr>
          <p:nvPr/>
        </p:nvSpPr>
        <p:spPr bwMode="auto">
          <a:xfrm>
            <a:off x="4462463" y="3971925"/>
            <a:ext cx="45751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от 7 июня 2017 г. № 31705070750-ОК/17 с                      АО «Авиакомпания «Баргузин» на оказание авиационных услуг без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предварительного одобрения наблюдательного совета Учреждения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6481763" y="2374900"/>
            <a:ext cx="666750" cy="280988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85" name="Прямоугольник 19"/>
          <p:cNvSpPr>
            <a:spLocks noChangeArrowheads="1"/>
          </p:cNvSpPr>
          <p:nvPr/>
        </p:nvSpPr>
        <p:spPr bwMode="auto">
          <a:xfrm>
            <a:off x="4606925" y="5033963"/>
            <a:ext cx="4406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должный контроль со стороны Правительства Республики Бурятия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6477000" y="3036888"/>
            <a:ext cx="666750" cy="15875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87" name="Прямоугольник 22"/>
          <p:cNvSpPr>
            <a:spLocks noChangeArrowheads="1"/>
          </p:cNvSpPr>
          <p:nvPr/>
        </p:nvSpPr>
        <p:spPr bwMode="auto">
          <a:xfrm>
            <a:off x="1133475" y="376238"/>
            <a:ext cx="65913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ЗАКУПКИ АВИАЦИОННОЙ УСЛУГИ В  РЕСПУБЛИКАХ САХА (ЯКУТИЯ) И БУРЯТИЯ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286250" y="1311275"/>
            <a:ext cx="0" cy="43989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Стрелка вниз 29"/>
          <p:cNvSpPr/>
          <p:nvPr/>
        </p:nvSpPr>
        <p:spPr>
          <a:xfrm>
            <a:off x="5243513" y="4838700"/>
            <a:ext cx="3295650" cy="204788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1858963" y="3798888"/>
            <a:ext cx="666750" cy="31750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91" name="Прямоугольник 1"/>
          <p:cNvSpPr>
            <a:spLocks noChangeArrowheads="1"/>
          </p:cNvSpPr>
          <p:nvPr/>
        </p:nvSpPr>
        <p:spPr bwMode="auto">
          <a:xfrm>
            <a:off x="47625" y="4116388"/>
            <a:ext cx="42767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контракт от 27 июня 2017 г. № 0116200007917004747_112919 с акционерным обществом «Авиакомпания «Полярные авиалинии» (единственный перевозчик в регионе)</a:t>
            </a:r>
          </a:p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на закупку авиационной слуги на вертолетах, оснащенных медицинским модулем</a:t>
            </a:r>
          </a:p>
        </p:txBody>
      </p:sp>
      <p:sp>
        <p:nvSpPr>
          <p:cNvPr id="28692" name="Прямоугольник 13"/>
          <p:cNvSpPr>
            <a:spLocks noChangeArrowheads="1"/>
          </p:cNvSpPr>
          <p:nvPr/>
        </p:nvSpPr>
        <p:spPr bwMode="auto">
          <a:xfrm>
            <a:off x="4552950" y="3159125"/>
            <a:ext cx="454342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Заключило договор в нарушение Правил закупочной деятельности в отсутствии в поданных на конкурс документах сертификата эксплуатанта на вертолет</a:t>
            </a:r>
            <a:endParaRPr lang="ru-RU" altLang="ru-RU" sz="1400" b="1" i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492875" y="3816350"/>
            <a:ext cx="666750" cy="15875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088" y="1922463"/>
            <a:ext cx="3502025" cy="487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Саха (Якутия)</a:t>
            </a: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30838" y="1922463"/>
            <a:ext cx="3502025" cy="487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i="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Бурятия</a:t>
            </a:r>
            <a:endParaRPr lang="ru-RU" sz="1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19225" y="1376363"/>
            <a:ext cx="616267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Воздушное судно предоставлялось заказчику без медицинского модуля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068888" y="1684338"/>
            <a:ext cx="361950" cy="3286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705225" y="1676400"/>
            <a:ext cx="366713" cy="3286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3" name="Прямоугольник 9"/>
          <p:cNvSpPr>
            <a:spLocks noChangeArrowheads="1"/>
          </p:cNvSpPr>
          <p:nvPr/>
        </p:nvSpPr>
        <p:spPr bwMode="auto">
          <a:xfrm>
            <a:off x="5430838" y="2614613"/>
            <a:ext cx="36083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В нарушение пункта 5.2.1 гражданско-правового договора от 7 июня 2017 г. </a:t>
            </a:r>
          </a:p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№ 31705070750-ОК/17  АО «Авиакомпания «Баргузин» предоставляло вертолет  </a:t>
            </a:r>
          </a:p>
          <a:p>
            <a:pPr algn="ctr"/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дней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без медицинского модуля</a:t>
            </a:r>
          </a:p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Перевозчикам необоснованно перечислено 10,4 млн. рублей</a:t>
            </a:r>
          </a:p>
        </p:txBody>
      </p:sp>
      <p:sp>
        <p:nvSpPr>
          <p:cNvPr id="29704" name="Прямоугольник 10"/>
          <p:cNvSpPr>
            <a:spLocks noChangeArrowheads="1"/>
          </p:cNvSpPr>
          <p:nvPr/>
        </p:nvSpPr>
        <p:spPr bwMode="auto">
          <a:xfrm>
            <a:off x="192088" y="2668588"/>
            <a:ext cx="351313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В нарушение пункта 4.1.3  госконтракта от 27 июня 2017 г. № 0116200007917004747_112919, </a:t>
            </a:r>
            <a:b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АО «Авиакомпания «Полярные авиалинии», предоставляло вертолет </a:t>
            </a:r>
          </a:p>
          <a:p>
            <a:pPr algn="ctr"/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 день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без медицинского модуля</a:t>
            </a:r>
          </a:p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Перевозчикам необоснованно перечислено 48,2 млн. рублей</a:t>
            </a:r>
          </a:p>
          <a:p>
            <a:endParaRPr lang="ru-RU" altLang="ru-RU" sz="1400" b="1" i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19225" y="4786313"/>
            <a:ext cx="6624638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Взыскание средств не осуществлено, сумма контрактов не уменьшена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2097088" y="4532313"/>
            <a:ext cx="454025" cy="25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6929438" y="4460875"/>
            <a:ext cx="504825" cy="325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8" name="Прямоугольник 22"/>
          <p:cNvSpPr>
            <a:spLocks noChangeArrowheads="1"/>
          </p:cNvSpPr>
          <p:nvPr/>
        </p:nvSpPr>
        <p:spPr bwMode="auto">
          <a:xfrm>
            <a:off x="1133475" y="376238"/>
            <a:ext cx="6591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ВЫЯВЛЕННЫЕ НАРУШЕНИЯ ПРИ ЗАКУПКЕ АВИАЦИОННОЙ УСЛУГИ В  РЕСПУБЛИКАХ САХА (ЯКУТИЯ) И БУРЯТИЯ</a:t>
            </a:r>
          </a:p>
        </p:txBody>
      </p:sp>
      <p:pic>
        <p:nvPicPr>
          <p:cNvPr id="14" name="Рисунок 1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3962" y="2166144"/>
            <a:ext cx="1666875" cy="2235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1179513" y="342900"/>
            <a:ext cx="6623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ЗАКУПКИ АВИАЦИОННЫХ УСЛУГ </a:t>
            </a:r>
          </a:p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КУРГАНСКОЙ ОБЛАСТЬЮ</a:t>
            </a:r>
          </a:p>
        </p:txBody>
      </p:sp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66675" y="1301750"/>
            <a:ext cx="2400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Предоставлена субсидия 102,5 млн. рублей</a:t>
            </a:r>
          </a:p>
        </p:txBody>
      </p:sp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5159375" y="1295400"/>
            <a:ext cx="33432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 «Курганский областной центр медицины катастроф»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2405063" y="1465263"/>
            <a:ext cx="2728912" cy="2413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26" name="Прямоугольник 5"/>
          <p:cNvSpPr>
            <a:spLocks noChangeArrowheads="1"/>
          </p:cNvSpPr>
          <p:nvPr/>
        </p:nvSpPr>
        <p:spPr bwMode="auto">
          <a:xfrm>
            <a:off x="2508250" y="1255713"/>
            <a:ext cx="2316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возложена на:</a:t>
            </a:r>
            <a:endParaRPr lang="ru-RU" altLang="ru-RU" sz="1400"/>
          </a:p>
        </p:txBody>
      </p:sp>
      <p:sp>
        <p:nvSpPr>
          <p:cNvPr id="8" name="Овал 7"/>
          <p:cNvSpPr/>
          <p:nvPr/>
        </p:nvSpPr>
        <p:spPr>
          <a:xfrm>
            <a:off x="4010025" y="1841500"/>
            <a:ext cx="4775200" cy="582613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Открытый аукцион в электронной форме на закупку авиационных услуг </a:t>
            </a: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489950" y="1484313"/>
            <a:ext cx="549275" cy="796925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>
            <a:stCxn id="8" idx="2"/>
          </p:cNvCxnSpPr>
          <p:nvPr/>
        </p:nvCxnSpPr>
        <p:spPr>
          <a:xfrm flipH="1">
            <a:off x="3546475" y="2133600"/>
            <a:ext cx="463550" cy="222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642100" y="2438400"/>
            <a:ext cx="0" cy="166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85750" y="2019300"/>
            <a:ext cx="3244850" cy="261938"/>
          </a:xfrm>
          <a:prstGeom prst="rect">
            <a:avLst/>
          </a:prstGeom>
          <a:noFill/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Аукцион № 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557838" y="2638425"/>
            <a:ext cx="2212975" cy="285750"/>
          </a:xfrm>
          <a:prstGeom prst="rect">
            <a:avLst/>
          </a:prstGeom>
          <a:noFill/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Аукцион № 2</a:t>
            </a:r>
          </a:p>
        </p:txBody>
      </p:sp>
      <p:sp>
        <p:nvSpPr>
          <p:cNvPr id="30733" name="Прямоугольник 19"/>
          <p:cNvSpPr>
            <a:spLocks noChangeArrowheads="1"/>
          </p:cNvSpPr>
          <p:nvPr/>
        </p:nvSpPr>
        <p:spPr bwMode="auto">
          <a:xfrm>
            <a:off x="200025" y="2538413"/>
            <a:ext cx="1581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ДОСААФ России</a:t>
            </a:r>
          </a:p>
        </p:txBody>
      </p:sp>
      <p:sp>
        <p:nvSpPr>
          <p:cNvPr id="30734" name="Прямоугольник 21"/>
          <p:cNvSpPr>
            <a:spLocks noChangeArrowheads="1"/>
          </p:cNvSpPr>
          <p:nvPr/>
        </p:nvSpPr>
        <p:spPr bwMode="auto">
          <a:xfrm>
            <a:off x="1960563" y="2486025"/>
            <a:ext cx="2232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ЗАО«Русские вертолетные системы»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295525" y="2281238"/>
            <a:ext cx="180975" cy="282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1533525" y="2292350"/>
            <a:ext cx="152400" cy="280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192088" y="2914650"/>
            <a:ext cx="1581150" cy="552450"/>
          </a:xfrm>
          <a:prstGeom prst="rect">
            <a:avLst/>
          </a:prstGeom>
          <a:noFill/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НМЦ = 114,42 млн. рублей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3035300" y="2914650"/>
            <a:ext cx="0" cy="6477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39" name="TextBox 34"/>
          <p:cNvSpPr txBox="1">
            <a:spLocks noChangeArrowheads="1"/>
          </p:cNvSpPr>
          <p:nvPr/>
        </p:nvSpPr>
        <p:spPr bwMode="auto">
          <a:xfrm>
            <a:off x="3076575" y="3074988"/>
            <a:ext cx="1373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83%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1443038" y="3562350"/>
            <a:ext cx="2970212" cy="895350"/>
          </a:xfrm>
          <a:prstGeom prst="rect">
            <a:avLst/>
          </a:prstGeom>
          <a:noFill/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19,75 млн. рублей </a:t>
            </a:r>
          </a:p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стоимость летного часа 14,2 тыс. рублей, часа дежурства – 5,0 тыс. рублей </a:t>
            </a:r>
          </a:p>
        </p:txBody>
      </p:sp>
      <p:sp>
        <p:nvSpPr>
          <p:cNvPr id="30741" name="Прямоугольник 38"/>
          <p:cNvSpPr>
            <a:spLocks noChangeArrowheads="1"/>
          </p:cNvSpPr>
          <p:nvPr/>
        </p:nvSpPr>
        <p:spPr bwMode="auto">
          <a:xfrm>
            <a:off x="4840288" y="3959225"/>
            <a:ext cx="1581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ДОСААФ России</a:t>
            </a:r>
          </a:p>
        </p:txBody>
      </p:sp>
      <p:sp>
        <p:nvSpPr>
          <p:cNvPr id="30742" name="Прямоугольник 39"/>
          <p:cNvSpPr>
            <a:spLocks noChangeArrowheads="1"/>
          </p:cNvSpPr>
          <p:nvPr/>
        </p:nvSpPr>
        <p:spPr bwMode="auto">
          <a:xfrm>
            <a:off x="6570663" y="3935413"/>
            <a:ext cx="2425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ЗАО«Русские вертолетные системы»</a:t>
            </a: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7359650" y="3790950"/>
            <a:ext cx="288925" cy="168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5762625" y="3738563"/>
            <a:ext cx="547688" cy="2206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45" name="TextBox 43"/>
          <p:cNvSpPr txBox="1">
            <a:spLocks noChangeArrowheads="1"/>
          </p:cNvSpPr>
          <p:nvPr/>
        </p:nvSpPr>
        <p:spPr bwMode="auto">
          <a:xfrm>
            <a:off x="1789113" y="3278188"/>
            <a:ext cx="1149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победитель </a:t>
            </a:r>
          </a:p>
        </p:txBody>
      </p:sp>
      <p:sp>
        <p:nvSpPr>
          <p:cNvPr id="30746" name="Прямоугольник 2"/>
          <p:cNvSpPr>
            <a:spLocks noChangeArrowheads="1"/>
          </p:cNvSpPr>
          <p:nvPr/>
        </p:nvSpPr>
        <p:spPr bwMode="auto">
          <a:xfrm>
            <a:off x="638175" y="4675188"/>
            <a:ext cx="411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 расторгнут через 2 месяца  по взаимному согласию сторон 30 сентября 2017 г.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7874000" y="4441825"/>
            <a:ext cx="0" cy="26035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429250" y="4689475"/>
            <a:ext cx="3525838" cy="539750"/>
          </a:xfrm>
          <a:prstGeom prst="rect">
            <a:avLst/>
          </a:prstGeom>
          <a:noFill/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стоимость летного часа 83,4 тыс. рублей, часа дежурства – 29,3 тыс. рублей</a:t>
            </a:r>
          </a:p>
        </p:txBody>
      </p:sp>
      <p:sp>
        <p:nvSpPr>
          <p:cNvPr id="30749" name="TextBox 43"/>
          <p:cNvSpPr txBox="1">
            <a:spLocks noChangeArrowheads="1"/>
          </p:cNvSpPr>
          <p:nvPr/>
        </p:nvSpPr>
        <p:spPr bwMode="auto">
          <a:xfrm>
            <a:off x="6642100" y="4430713"/>
            <a:ext cx="1149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победитель </a:t>
            </a:r>
          </a:p>
        </p:txBody>
      </p:sp>
      <p:sp>
        <p:nvSpPr>
          <p:cNvPr id="30750" name="Прямоугольник 5"/>
          <p:cNvSpPr>
            <a:spLocks noChangeArrowheads="1"/>
          </p:cNvSpPr>
          <p:nvPr/>
        </p:nvSpPr>
        <p:spPr bwMode="auto">
          <a:xfrm>
            <a:off x="4545013" y="2874963"/>
            <a:ext cx="4572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требования: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максимальная взлетная масса от 2 до 4 тонн, наличие сдвижных дверей по обоим бортам, полозковое шасси вертолета, объем грузовой кабины не менее 6.5 куб. метра</a:t>
            </a:r>
          </a:p>
        </p:txBody>
      </p:sp>
      <p:cxnSp>
        <p:nvCxnSpPr>
          <p:cNvPr id="13" name="Прямая со стрелкой 12"/>
          <p:cNvCxnSpPr>
            <a:stCxn id="30741" idx="2"/>
          </p:cNvCxnSpPr>
          <p:nvPr/>
        </p:nvCxnSpPr>
        <p:spPr>
          <a:xfrm>
            <a:off x="5630863" y="4267200"/>
            <a:ext cx="0" cy="190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52" name="Прямоугольник 2"/>
          <p:cNvSpPr>
            <a:spLocks noChangeArrowheads="1"/>
          </p:cNvSpPr>
          <p:nvPr/>
        </p:nvSpPr>
        <p:spPr bwMode="auto">
          <a:xfrm>
            <a:off x="4545013" y="4394200"/>
            <a:ext cx="2119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 от участия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2790825" y="4457700"/>
            <a:ext cx="0" cy="274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54" name="Прямоугольник 2"/>
          <p:cNvSpPr>
            <a:spLocks noChangeArrowheads="1"/>
          </p:cNvSpPr>
          <p:nvPr/>
        </p:nvSpPr>
        <p:spPr bwMode="auto">
          <a:xfrm>
            <a:off x="41275" y="5372100"/>
            <a:ext cx="89550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конкурентных условий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3"/>
          <p:cNvSpPr>
            <a:spLocks noChangeArrowheads="1"/>
          </p:cNvSpPr>
          <p:nvPr/>
        </p:nvSpPr>
        <p:spPr bwMode="auto">
          <a:xfrm>
            <a:off x="1095375" y="342900"/>
            <a:ext cx="70389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ПОКАЗАТЕЛЕЙ РЕЗУЛЬТАТИВНОСТИ ИСПОЛЬЗОВАНИЯ СУБСИДИИ </a:t>
            </a:r>
            <a:endParaRPr lang="ru-RU" altLang="ru-RU" sz="160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4850" y="1397000"/>
            <a:ext cx="7820025" cy="5222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eaLnBrk="1" fontAlgn="b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Показатель результативности использования субсидии: </a:t>
            </a:r>
            <a:endParaRPr lang="ru-RU" sz="1400" dirty="0">
              <a:cs typeface="Arial" charset="0"/>
            </a:endParaRPr>
          </a:p>
          <a:p>
            <a:pPr algn="ctr" eaLnBrk="1" fontAlgn="b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«Доля лиц, госпитализированных по экстренным показаниям в течение первых суток» </a:t>
            </a:r>
            <a:endParaRPr lang="ru-RU" sz="1400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8" name="Прямоугольник 6"/>
          <p:cNvSpPr>
            <a:spLocks noChangeArrowheads="1"/>
          </p:cNvSpPr>
          <p:nvPr/>
        </p:nvSpPr>
        <p:spPr bwMode="auto">
          <a:xfrm>
            <a:off x="190500" y="4021138"/>
            <a:ext cx="88487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Запланированный плановый показатель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достигнут в республиках уже в I полугодии 2017 года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 еще до начала реализации мероприятий Проекта и заключения договоров с организациями – перевозчиками</a:t>
            </a:r>
          </a:p>
          <a:p>
            <a:pPr algn="ctr"/>
            <a:endParaRPr lang="ru-RU" altLang="ru-RU" sz="1400" b="1" i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Несоответствие наименования целевого показателя целям предоставления субсидий</a:t>
            </a: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161925" y="1554163"/>
            <a:ext cx="457200" cy="247650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66775" y="2263775"/>
          <a:ext cx="7458076" cy="1422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1436"/>
                <a:gridCol w="1135369"/>
                <a:gridCol w="1135369"/>
                <a:gridCol w="1320477"/>
                <a:gridCol w="1495425"/>
              </a:tblGrid>
              <a:tr h="474133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квартала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Саха (Якутия)</a:t>
                      </a:r>
                      <a:endParaRPr lang="ru-RU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Бурятия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0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План, 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Факт, 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План, 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Факт, 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Первый квартал 2017 г.</a:t>
                      </a:r>
                      <a:endParaRPr lang="ru-RU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60,8</a:t>
                      </a:r>
                      <a:endParaRPr lang="ru-RU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69,6</a:t>
                      </a:r>
                      <a:endParaRPr lang="ru-RU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Второй квартал 2017 г.</a:t>
                      </a:r>
                      <a:endParaRPr lang="ru-RU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60,8</a:t>
                      </a:r>
                      <a:endParaRPr lang="ru-RU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Третий квартал 2017 г.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60,8</a:t>
                      </a:r>
                      <a:endParaRPr lang="ru-RU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68,7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79,8</a:t>
                      </a:r>
                      <a:endParaRPr lang="ru-RU" sz="16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1788" name="TextBox 12"/>
          <p:cNvSpPr txBox="1">
            <a:spLocks noChangeArrowheads="1"/>
          </p:cNvSpPr>
          <p:nvPr/>
        </p:nvSpPr>
        <p:spPr bwMode="auto">
          <a:xfrm>
            <a:off x="771525" y="4268788"/>
            <a:ext cx="4667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66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1260475" y="574675"/>
            <a:ext cx="62198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7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</a:p>
        </p:txBody>
      </p:sp>
      <p:sp>
        <p:nvSpPr>
          <p:cNvPr id="32771" name="Прямоугольник 1"/>
          <p:cNvSpPr>
            <a:spLocks noChangeArrowheads="1"/>
          </p:cNvSpPr>
          <p:nvPr/>
        </p:nvSpPr>
        <p:spPr bwMode="auto">
          <a:xfrm>
            <a:off x="163513" y="1366838"/>
            <a:ext cx="8807450" cy="382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 eaLnBrk="1">
              <a:spcBef>
                <a:spcPts val="3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Утвердить отчет о результатах контрольного мероприятия</a:t>
            </a:r>
          </a:p>
          <a:p>
            <a:pPr marL="342900" indent="-342900" algn="just" eaLnBrk="1">
              <a:spcBef>
                <a:spcPts val="30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altLang="ru-RU" sz="1400" b="1" i="0" dirty="0">
              <a:latin typeface="Times New Roman" pitchFamily="18" charset="0"/>
              <a:cs typeface="Times New Roman" pitchFamily="18" charset="0"/>
            </a:endParaRPr>
          </a:p>
          <a:p>
            <a:pPr algn="just" eaLnBrk="1">
              <a:spcBef>
                <a:spcPts val="300"/>
              </a:spcBef>
              <a:spcAft>
                <a:spcPts val="0"/>
              </a:spcAft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2. Направить представления Счетной палаты Российской Федерации:</a:t>
            </a:r>
          </a:p>
          <a:p>
            <a:pPr marL="285750" indent="-285750" algn="just" eaLnBrk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Министру здравоохранения Российской Федерации</a:t>
            </a:r>
          </a:p>
          <a:p>
            <a:pPr marL="285750" indent="-285750" algn="just" eaLnBrk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Главе Республики Бурятия</a:t>
            </a:r>
          </a:p>
          <a:p>
            <a:pPr marL="285750" indent="-285750" algn="just" eaLnBrk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Главе Республике Саха (Якутия)</a:t>
            </a:r>
          </a:p>
          <a:p>
            <a:pPr marL="285750" indent="-285750" algn="just" eaLnBrk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altLang="ru-RU" sz="1400" b="1" i="0" dirty="0">
              <a:latin typeface="Times New Roman" pitchFamily="18" charset="0"/>
              <a:cs typeface="Times New Roman" pitchFamily="18" charset="0"/>
            </a:endParaRPr>
          </a:p>
          <a:p>
            <a:pPr algn="just" eaLnBrk="1">
              <a:spcBef>
                <a:spcPts val="300"/>
              </a:spcBef>
              <a:spcAft>
                <a:spcPts val="0"/>
              </a:spcAft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3. Направить информационные письма</a:t>
            </a:r>
          </a:p>
          <a:p>
            <a:pPr marL="285750" indent="-285750" algn="just" eaLnBrk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Заместителю Председателя правительства О.Ю. </a:t>
            </a:r>
            <a:r>
              <a:rPr lang="ru-RU" altLang="ru-RU" sz="1400" b="1" i="0" dirty="0" err="1">
                <a:latin typeface="Times New Roman" pitchFamily="18" charset="0"/>
                <a:cs typeface="Times New Roman" pitchFamily="18" charset="0"/>
              </a:rPr>
              <a:t>Голодец</a:t>
            </a:r>
            <a:endParaRPr lang="ru-RU" altLang="ru-RU" sz="1400" b="1" i="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в  Минфин России</a:t>
            </a:r>
          </a:p>
          <a:p>
            <a:pPr marL="285750" indent="-285750" algn="just" eaLnBrk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в Федеральное казначейство</a:t>
            </a:r>
          </a:p>
          <a:p>
            <a:pPr marL="285750" indent="-285750" algn="just" eaLnBrk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в ФАС</a:t>
            </a:r>
          </a:p>
          <a:p>
            <a:pPr algn="just" eaLnBrk="1">
              <a:spcBef>
                <a:spcPts val="300"/>
              </a:spcBef>
              <a:spcAft>
                <a:spcPts val="0"/>
              </a:spcAft>
              <a:defRPr/>
            </a:pPr>
            <a:endParaRPr lang="ru-RU" altLang="ru-RU" sz="1400" b="1" i="0" dirty="0">
              <a:latin typeface="Times New Roman" pitchFamily="18" charset="0"/>
              <a:cs typeface="Times New Roman" pitchFamily="18" charset="0"/>
            </a:endParaRPr>
          </a:p>
          <a:p>
            <a:pPr algn="just" eaLnBrk="1">
              <a:spcBef>
                <a:spcPts val="300"/>
              </a:spcBef>
              <a:spcAft>
                <a:spcPts val="0"/>
              </a:spcAft>
              <a:defRPr/>
            </a:pP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4. Направить отчет в Совет Федерации и Государственную Думу Федерального Собрания 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3350" y="2492375"/>
          <a:ext cx="8890000" cy="1920876"/>
        </p:xfrm>
        <a:graphic>
          <a:graphicData uri="http://schemas.openxmlformats.org/drawingml/2006/table">
            <a:tbl>
              <a:tblPr/>
              <a:tblGrid>
                <a:gridCol w="3060700"/>
                <a:gridCol w="1181100"/>
                <a:gridCol w="2371725"/>
                <a:gridCol w="884292"/>
                <a:gridCol w="1392183"/>
              </a:tblGrid>
              <a:tr h="426861"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ассигнования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Кассовое исполнение на 01.12.2017 год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4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субъектов</a:t>
                      </a:r>
                    </a:p>
                  </a:txBody>
                  <a:tcPr marL="68585" marR="68585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распоряжение Правительства РФ от 28 января 2017 г. № 126-р 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 к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402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сводной бюджетной росписи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4029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Закупка авиационной услуги для оказания медицинской помощи с применением авиации 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3 300,0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2 706,3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82 %</a:t>
                      </a:r>
                    </a:p>
                  </a:txBody>
                  <a:tcPr marL="68585" marR="6858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95375" y="101600"/>
            <a:ext cx="77343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ru-RU" altLang="ru-RU" sz="1600" b="1" i="0" cap="all" dirty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ПРИОРИТЕТНОГО ПРОЕКТА «</a:t>
            </a:r>
            <a:r>
              <a:rPr lang="ru-RU" altLang="ru-RU" sz="16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СВОЕВРЕМЕННОГО ОКАЗАНИЯ ЭКСТРЕННОЙ МЕДИЦИНСКОЙ ПОМОЩИ ГРАЖДАНАМ, ПРОЖИВАЮЩИМ В ТРУДНОДОСТУПНЫХ РЕГИОНАХ РОССИЙСКОЙ ФЕДЕРАЦИИ»</a:t>
            </a:r>
            <a:endParaRPr lang="ru-RU" altLang="ru-RU" sz="1600" b="1" i="0" cap="all" dirty="0">
              <a:ln w="0"/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23" name="Прямоугольник 3"/>
          <p:cNvSpPr>
            <a:spLocks noChangeArrowheads="1"/>
          </p:cNvSpPr>
          <p:nvPr/>
        </p:nvSpPr>
        <p:spPr bwMode="auto">
          <a:xfrm>
            <a:off x="7827963" y="2184400"/>
            <a:ext cx="1111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endParaRPr lang="ru-RU" altLang="ru-RU" sz="1400"/>
          </a:p>
        </p:txBody>
      </p:sp>
      <p:sp>
        <p:nvSpPr>
          <p:cNvPr id="8224" name="Прямоугольник 5"/>
          <p:cNvSpPr>
            <a:spLocks noChangeArrowheads="1"/>
          </p:cNvSpPr>
          <p:nvPr/>
        </p:nvSpPr>
        <p:spPr bwMode="auto">
          <a:xfrm>
            <a:off x="120650" y="1322388"/>
            <a:ext cx="89027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Президиумом Совета при Президенте РФ по стратегическому развитию и приоритетным проектам (протокол от 25 октября 2016 г. № 9) утвержден паспорт приоритетного проекта «Обеспечение своевременного оказания экстренной медицинской помощи гражданам, проживающим в труднодоступных регионах Российской Федерации» </a:t>
            </a:r>
            <a:endParaRPr lang="ru-RU" altLang="ru-RU" sz="1400" b="1" i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25" name="Прямоугольник 7"/>
          <p:cNvSpPr>
            <a:spLocks noChangeArrowheads="1"/>
          </p:cNvSpPr>
          <p:nvPr/>
        </p:nvSpPr>
        <p:spPr bwMode="auto">
          <a:xfrm>
            <a:off x="120650" y="4667250"/>
            <a:ext cx="89027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предоставления субсидий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закупку авиационной услуги для оказания медицинской помощи с применением авиации </a:t>
            </a:r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установлены в приложении № 8 к Госпрограмме </a:t>
            </a:r>
            <a:b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здравоохранения»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85738" y="4292600"/>
            <a:ext cx="8772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«авиационная услуга»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соответствует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законодательству</a:t>
            </a: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-171450" y="1290638"/>
            <a:ext cx="177482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предоставления субсидий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1847850" y="1296988"/>
            <a:ext cx="71993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Авиационная услуга это - выполнение полетов воздушными судами (вертолетами) гражданской или государственной авиации в целях оказания скорой специализированной медицинской помощи, а также обеспечение поддержания готовности к их выполнению (дежурство)</a:t>
            </a:r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327025" y="2317750"/>
            <a:ext cx="3530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кодекс РФ пункт 1 статья114 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9688" y="2251075"/>
            <a:ext cx="9144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23" name="Прямоугольник 15"/>
          <p:cNvSpPr>
            <a:spLocks noChangeArrowheads="1"/>
          </p:cNvSpPr>
          <p:nvPr/>
        </p:nvSpPr>
        <p:spPr bwMode="auto">
          <a:xfrm>
            <a:off x="103188" y="2852738"/>
            <a:ext cx="36496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Работы, выполняемые с использованием полетов гражданских воздушных судов для оказания медицинской помощи, относятся к </a:t>
            </a:r>
            <a:r>
              <a:rPr lang="ru-RU" altLang="ru-RU" sz="1400" b="1" i="0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авиационным работам</a:t>
            </a:r>
          </a:p>
        </p:txBody>
      </p:sp>
      <p:sp>
        <p:nvSpPr>
          <p:cNvPr id="18" name="Правая фигурная скобка 17"/>
          <p:cNvSpPr/>
          <p:nvPr/>
        </p:nvSpPr>
        <p:spPr>
          <a:xfrm rot="5400000">
            <a:off x="4478338" y="-274638"/>
            <a:ext cx="266700" cy="87788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5" name="Прямоугольник 27"/>
          <p:cNvSpPr>
            <a:spLocks noChangeArrowheads="1"/>
          </p:cNvSpPr>
          <p:nvPr/>
        </p:nvSpPr>
        <p:spPr bwMode="auto">
          <a:xfrm>
            <a:off x="4897438" y="2301875"/>
            <a:ext cx="3106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№ 323-ФЗ </a:t>
            </a:r>
            <a:endParaRPr lang="ru-RU" altLang="ru-RU" b="1"/>
          </a:p>
        </p:txBody>
      </p:sp>
      <p:sp>
        <p:nvSpPr>
          <p:cNvPr id="9226" name="Прямоугольник 30"/>
          <p:cNvSpPr>
            <a:spLocks noChangeArrowheads="1"/>
          </p:cNvSpPr>
          <p:nvPr/>
        </p:nvSpPr>
        <p:spPr bwMode="auto">
          <a:xfrm>
            <a:off x="3752850" y="2779713"/>
            <a:ext cx="5395913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оказании скорой медпомощи в случае необходимости осуществляется медицинская эвакуация, которая включает в себя </a:t>
            </a:r>
            <a:r>
              <a:rPr lang="ru-RU" altLang="ru-RU" sz="1400" b="1" i="0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санитарно-авиационную эвакуацию</a:t>
            </a:r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осуществляемую воздушными судами, представляющую собой транспортировку граждан в целях спасения жизни и сохранения здоровья ... </a:t>
            </a:r>
          </a:p>
        </p:txBody>
      </p:sp>
      <p:sp>
        <p:nvSpPr>
          <p:cNvPr id="9227" name="Прямоугольник 31"/>
          <p:cNvSpPr>
            <a:spLocks noChangeArrowheads="1"/>
          </p:cNvSpPr>
          <p:nvPr/>
        </p:nvSpPr>
        <p:spPr bwMode="auto">
          <a:xfrm>
            <a:off x="1066800" y="84138"/>
            <a:ext cx="70675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ПРЕДОСТАВЛЕНИЯ СУБСИДИЙ ИЗ ФЕДЕРАЛЬНОГО БЮДЖЕТА БЮДЖЕТАМ СУБЪЕКТОВ РОССИЙСКОЙ ФЕДЕРАЦИИ НА ЗАКУПКУ АВИАЦИОННОЙ УСЛУГИ ДЛЯ ОКАЗАНИЯ МЕДИЦИНСКОЙ ПОМОЩИ С ПРИМЕНЕНИЕМ АВИАЦИИ </a:t>
            </a:r>
          </a:p>
        </p:txBody>
      </p:sp>
      <p:sp>
        <p:nvSpPr>
          <p:cNvPr id="34" name="Стрелка вниз 33"/>
          <p:cNvSpPr/>
          <p:nvPr/>
        </p:nvSpPr>
        <p:spPr>
          <a:xfrm>
            <a:off x="6207125" y="2609850"/>
            <a:ext cx="485775" cy="1587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6200000">
            <a:off x="1558925" y="1460500"/>
            <a:ext cx="485775" cy="3968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1730375" y="2625725"/>
            <a:ext cx="485775" cy="1571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31" name="TextBox 1"/>
          <p:cNvSpPr txBox="1">
            <a:spLocks noChangeArrowheads="1"/>
          </p:cNvSpPr>
          <p:nvPr/>
        </p:nvSpPr>
        <p:spPr bwMode="auto">
          <a:xfrm>
            <a:off x="2370138" y="4600575"/>
            <a:ext cx="390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48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9232" name="Прямоугольник 2"/>
          <p:cNvSpPr>
            <a:spLocks noChangeArrowheads="1"/>
          </p:cNvSpPr>
          <p:nvPr/>
        </p:nvSpPr>
        <p:spPr bwMode="auto">
          <a:xfrm>
            <a:off x="1350963" y="4895850"/>
            <a:ext cx="644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Минздравом данные замечания не учтены</a:t>
            </a:r>
            <a:endParaRPr lang="ru-RU" alt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1158875" y="352425"/>
            <a:ext cx="66976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ОТБОРА СУБЪЕКТОВ РОССИЙСКОЙ ФЕДЕРАЦИИ ДЛЯ ПРЕДОСТАВЛЕНИЯ СУБСИДИЙ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33388" y="2236788"/>
            <a:ext cx="1528762" cy="1169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1) Плотность населения в субъекте менее 17 человек на кв. километр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591175" y="2243138"/>
            <a:ext cx="3409950" cy="1169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3) Принятие в субъекте мер государственной поддержки по обеспечению для сельского населения транспортного сообщения с организациями здравоохранения</a:t>
            </a:r>
            <a:endParaRPr lang="ru-RU" sz="1400" b="1" i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266950" y="2252663"/>
            <a:ext cx="3171825" cy="1169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 Наличие в субъекте населенных пунктов  с  отсутствием круглогодичного автомобильного и (или) железнодорожного сообщения с районным центром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6767513" y="1881188"/>
            <a:ext cx="347662" cy="3381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1962150" y="1824038"/>
            <a:ext cx="447675" cy="395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402138" y="1824038"/>
            <a:ext cx="1587" cy="452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49" name="Прямоугольник 23"/>
          <p:cNvSpPr>
            <a:spLocks noChangeArrowheads="1"/>
          </p:cNvSpPr>
          <p:nvPr/>
        </p:nvSpPr>
        <p:spPr bwMode="auto">
          <a:xfrm>
            <a:off x="104775" y="1355725"/>
            <a:ext cx="8896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критериев, в соответствии с которыми территории относятся к труднодоступным  </a:t>
            </a:r>
            <a:b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(не менее 2 критериев):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369888" y="3814763"/>
          <a:ext cx="8540750" cy="9985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4401"/>
                <a:gridCol w="2284308"/>
                <a:gridCol w="2062041"/>
              </a:tblGrid>
              <a:tr h="2523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Наименование показателя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2" marR="9522" marT="9557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Республика Татарстан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2" marR="9522" marT="9557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Волгоградская область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2" marR="9522" marT="9557" marB="0" anchor="ctr"/>
                </a:tc>
              </a:tr>
              <a:tr h="25233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Плотность населения, человек на кв. километр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9522" marR="9522" marT="955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57,3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9522" marR="9522" marT="955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22,7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9522" marR="9522" marT="9557" marB="0" anchor="ctr"/>
                </a:tc>
              </a:tr>
              <a:tr h="493866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Плотность автомобильных дорог общего пользования  (км дорог на 1000 км2 территории)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9522" marR="9522" marT="955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430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9522" marR="9522" marT="955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142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9522" marR="9522" marT="9557" marB="0" anchor="ctr"/>
                </a:tc>
              </a:tr>
            </a:tbl>
          </a:graphicData>
        </a:graphic>
      </p:graphicFrame>
      <p:sp>
        <p:nvSpPr>
          <p:cNvPr id="10268" name="TextBox 7"/>
          <p:cNvSpPr txBox="1">
            <a:spLocks noChangeArrowheads="1"/>
          </p:cNvSpPr>
          <p:nvPr/>
        </p:nvSpPr>
        <p:spPr bwMode="auto">
          <a:xfrm>
            <a:off x="474663" y="3422650"/>
            <a:ext cx="2838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этом, по данным Росстата:</a:t>
            </a:r>
          </a:p>
        </p:txBody>
      </p:sp>
      <p:sp>
        <p:nvSpPr>
          <p:cNvPr id="10269" name="Прямоугольник 6"/>
          <p:cNvSpPr>
            <a:spLocks noChangeArrowheads="1"/>
          </p:cNvSpPr>
          <p:nvPr/>
        </p:nvSpPr>
        <p:spPr bwMode="auto">
          <a:xfrm>
            <a:off x="104775" y="5086350"/>
            <a:ext cx="8805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Татарстан и Волгоградская область </a:t>
            </a:r>
            <a:r>
              <a:rPr lang="ru-RU" altLang="ru-RU" sz="1400" b="1" i="0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отвечают критериям труднодоступных территорий</a:t>
            </a:r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этом Минздрав России предоставил субсидию в размере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25,69  и 108,73 млн. рублей</a:t>
            </a:r>
            <a:r>
              <a:rPr lang="ru-RU" altLang="ru-RU" sz="1400" i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</a:t>
            </a:r>
            <a:r>
              <a:rPr lang="ru-RU" altLang="ru-RU" sz="14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3" name="Правая фигурная скобка 32"/>
          <p:cNvSpPr/>
          <p:nvPr/>
        </p:nvSpPr>
        <p:spPr>
          <a:xfrm rot="5400000">
            <a:off x="4442619" y="740569"/>
            <a:ext cx="258763" cy="8404225"/>
          </a:xfrm>
          <a:prstGeom prst="rightBrac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31"/>
          <p:cNvSpPr>
            <a:spLocks noChangeArrowheads="1"/>
          </p:cNvSpPr>
          <p:nvPr/>
        </p:nvSpPr>
        <p:spPr bwMode="auto">
          <a:xfrm>
            <a:off x="-23813" y="1243013"/>
            <a:ext cx="914400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соответствуют критериям отнесения к труднодоступным:  </a:t>
            </a:r>
          </a:p>
        </p:txBody>
      </p:sp>
      <p:sp>
        <p:nvSpPr>
          <p:cNvPr id="11267" name="Прямоугольник 40"/>
          <p:cNvSpPr>
            <a:spLocks noChangeArrowheads="1"/>
          </p:cNvSpPr>
          <p:nvPr/>
        </p:nvSpPr>
        <p:spPr bwMode="auto">
          <a:xfrm>
            <a:off x="185738" y="4791075"/>
            <a:ext cx="8724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субъекты Российской Федерации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являются 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получателями субсидий</a:t>
            </a:r>
          </a:p>
        </p:txBody>
      </p:sp>
      <p:sp>
        <p:nvSpPr>
          <p:cNvPr id="11268" name="Прямоугольник 2"/>
          <p:cNvSpPr>
            <a:spLocks noChangeArrowheads="1"/>
          </p:cNvSpPr>
          <p:nvPr/>
        </p:nvSpPr>
        <p:spPr bwMode="auto">
          <a:xfrm>
            <a:off x="1131888" y="361950"/>
            <a:ext cx="66976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ОТБОРА СУБЪЕКТОВ РОССИЙСКОЙ ФЕДЕРАЦИИ ДЛЯ ПРЕДОСТАВЛЕНИЯ СУБСИДИЙ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8950" y="1744663"/>
            <a:ext cx="352107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Еврейская автономная область </a:t>
            </a:r>
            <a:endParaRPr lang="ru-RU" dirty="0"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8950" y="2536825"/>
            <a:ext cx="352107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Сахалинская область </a:t>
            </a:r>
            <a:endParaRPr lang="ru-RU" dirty="0"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8950" y="2135188"/>
            <a:ext cx="352107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Мурманская область</a:t>
            </a:r>
            <a:endParaRPr lang="ru-RU" dirty="0"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6250" y="3892550"/>
            <a:ext cx="353377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Новосибирская область</a:t>
            </a:r>
            <a:endParaRPr lang="ru-RU" dirty="0">
              <a:cs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6250" y="2906713"/>
            <a:ext cx="353377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Ямало-Ненецкий автономный </a:t>
            </a:r>
            <a:endParaRPr lang="ru-RU" dirty="0"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6250" y="3462338"/>
            <a:ext cx="353377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Приморский край</a:t>
            </a:r>
            <a:endParaRPr lang="ru-RU" sz="1400" b="1" i="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3906838" y="1604963"/>
            <a:ext cx="352425" cy="168116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3906838" y="3362325"/>
            <a:ext cx="352425" cy="1025525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375150" y="2289175"/>
            <a:ext cx="3844925" cy="307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Отказались от предоставления субсидий</a:t>
            </a:r>
            <a:endParaRPr lang="ru-RU" dirty="0"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08488" y="3573463"/>
            <a:ext cx="3887787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Официальный отказ в предоставлении субсидий в Минздрав не направлялся</a:t>
            </a:r>
            <a:endParaRPr lang="ru-RU" dirty="0">
              <a:solidFill>
                <a:srgbClr val="C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146050" y="1236663"/>
            <a:ext cx="84677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Утвержденная в установленном порядке региональная программа развития оказания скорой специализированной медицинской помощи в экстренной форме гражданам, проживающим в труднодоступных районах, с применением воздушных судов</a:t>
            </a:r>
            <a:endParaRPr lang="ru-RU" altLang="ru-RU" sz="1400" b="1" u="sng"/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1133475" y="323850"/>
            <a:ext cx="53149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ОТБОРА СУБЪЕКТОВ РОССИЙСКОЙ ФЕДЕРАЦИИ ДЛЯ ПРЕДОСТАВЛЕНИЯ СУБСИДИЙ </a:t>
            </a: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104775" y="2033588"/>
            <a:ext cx="8896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Региональные программы по оказанию медицинской помощи в экстренной форме с использованием санитарной авиации :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46050" y="2519363"/>
            <a:ext cx="2540000" cy="267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Приняты как </a:t>
            </a: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самостоятельные документы в  </a:t>
            </a:r>
            <a:r>
              <a:rPr lang="ru-RU" sz="1400" b="1" i="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 субъектах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defRPr/>
            </a:pP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Алтайском и Хабаровском краях, Архангельской, Вологодской, Кировской, Костромской, Магаданской, Псковской, Томской, Тюменской областях и республиках Алтай, Бурятия, Коми, Саха (Якутия), Тыва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999163" y="2592388"/>
            <a:ext cx="3001962" cy="267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Включены в региональные госпрограммы «Развитие здравоохранения» в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17 субъектах:</a:t>
            </a:r>
          </a:p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Забайкальском, Пермском, Красноярском и Камчатском краях, Амурской,  Волгоградской, Иркутской, Курганской, Оренбургской, Тверской областях и республиках Карелия, Крым, Татарстан, Хакасия, Ненецком, Ханты-Мансийском и Чукотском автономных округах</a:t>
            </a:r>
            <a:endParaRPr lang="ru-RU" sz="1400" b="1" i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1150" y="3132138"/>
            <a:ext cx="2971800" cy="1384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приняты на момент отбора 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в </a:t>
            </a:r>
            <a:br>
              <a:rPr lang="ru-RU" sz="1400" b="1" i="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Омской области и Республике Калмыкия, </a:t>
            </a:r>
            <a:r>
              <a:rPr lang="ru-RU" sz="1400" b="1" i="0" u="sng" dirty="0">
                <a:latin typeface="Times New Roman" pitchFamily="18" charset="0"/>
                <a:cs typeface="Times New Roman" pitchFamily="18" charset="0"/>
              </a:rPr>
              <a:t>однако в нарушение Правил предоставления субсидий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, Минздрав </a:t>
            </a:r>
            <a:r>
              <a:rPr lang="ru-RU" altLang="ru-RU" sz="1400" b="1" i="0" dirty="0">
                <a:latin typeface="Times New Roman" pitchFamily="18" charset="0"/>
                <a:cs typeface="Times New Roman" pitchFamily="18" charset="0"/>
              </a:rPr>
              <a:t>выделил</a:t>
            </a:r>
            <a:r>
              <a:rPr lang="ru-RU" sz="1400" b="1" i="0" dirty="0">
                <a:latin typeface="Times New Roman" pitchFamily="18" charset="0"/>
                <a:cs typeface="Times New Roman" pitchFamily="18" charset="0"/>
              </a:rPr>
              <a:t> субсидию на сумму </a:t>
            </a:r>
            <a:r>
              <a:rPr lang="ru-RU" sz="1400" b="1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240,5 млн. рублей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5475288" y="2332038"/>
            <a:ext cx="695325" cy="187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2686050" y="2332038"/>
            <a:ext cx="657225" cy="2603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379913" y="2457450"/>
            <a:ext cx="0" cy="638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114425" y="242888"/>
            <a:ext cx="53149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ОТБОРА СУБЪЕКТОВ РОССИЙСКОЙ ФЕДЕРАЦИИ ДЛЯ ПРЕДОСТАВЛЕНИЯ СУБСИДИЙ </a:t>
            </a:r>
          </a:p>
        </p:txBody>
      </p:sp>
      <p:sp>
        <p:nvSpPr>
          <p:cNvPr id="13315" name="Прямоугольник 37"/>
          <p:cNvSpPr>
            <a:spLocks noChangeArrowheads="1"/>
          </p:cNvSpPr>
          <p:nvPr/>
        </p:nvSpPr>
        <p:spPr bwMode="auto">
          <a:xfrm>
            <a:off x="104775" y="1298575"/>
            <a:ext cx="90392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субъектом РФ документов, подтверждающих начало в первом полугодии 2017 года строительства (реконструкции) вертолетной площадки со временем доезда от вертолетной площадки до медицинской организации не более 15 минут</a:t>
            </a:r>
          </a:p>
        </p:txBody>
      </p: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257175" y="2252663"/>
            <a:ext cx="1238250" cy="5222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1600" b="1" i="0" u="sng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ru-RU" altLang="ru-RU" sz="1400" u="none" dirty="0" smtClean="0">
                <a:solidFill>
                  <a:schemeClr val="tx1"/>
                </a:solidFill>
              </a:rPr>
              <a:t>Минздрав</a:t>
            </a:r>
            <a:endParaRPr lang="ru-RU" altLang="ru-RU" sz="1400" u="none" dirty="0">
              <a:solidFill>
                <a:schemeClr val="tx1"/>
              </a:solidFill>
            </a:endParaRPr>
          </a:p>
        </p:txBody>
      </p:sp>
      <p:sp>
        <p:nvSpPr>
          <p:cNvPr id="40" name="Стрелка вправо 39"/>
          <p:cNvSpPr/>
          <p:nvPr/>
        </p:nvSpPr>
        <p:spPr>
          <a:xfrm>
            <a:off x="1495425" y="2382838"/>
            <a:ext cx="552450" cy="2603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TextBox 6"/>
          <p:cNvSpPr txBox="1">
            <a:spLocks noChangeArrowheads="1"/>
          </p:cNvSpPr>
          <p:nvPr/>
        </p:nvSpPr>
        <p:spPr bwMode="auto">
          <a:xfrm>
            <a:off x="2047875" y="2036763"/>
            <a:ext cx="2714625" cy="9747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1600" b="1" i="0" u="sng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ru-RU" altLang="ru-RU" sz="1400" dirty="0" smtClean="0">
                <a:solidFill>
                  <a:schemeClr val="tx1"/>
                </a:solidFill>
              </a:rPr>
              <a:t>В отсутствие </a:t>
            </a:r>
            <a:r>
              <a:rPr lang="ru-RU" altLang="ru-RU" sz="1400" u="none" dirty="0" smtClean="0">
                <a:solidFill>
                  <a:schemeClr val="tx1"/>
                </a:solidFill>
              </a:rPr>
              <a:t>подтверждающих документов о начале строительства предоставил субсидию:</a:t>
            </a:r>
            <a:endParaRPr lang="ru-RU" altLang="ru-RU" sz="1400" u="none" dirty="0">
              <a:solidFill>
                <a:schemeClr val="tx1"/>
              </a:solidFill>
            </a:endParaRPr>
          </a:p>
        </p:txBody>
      </p:sp>
      <p:sp>
        <p:nvSpPr>
          <p:cNvPr id="42" name="Стрелка вправо 41"/>
          <p:cNvSpPr/>
          <p:nvPr/>
        </p:nvSpPr>
        <p:spPr>
          <a:xfrm>
            <a:off x="4800600" y="2406650"/>
            <a:ext cx="1704975" cy="2603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TextBox 6"/>
          <p:cNvSpPr txBox="1">
            <a:spLocks noChangeArrowheads="1"/>
          </p:cNvSpPr>
          <p:nvPr/>
        </p:nvSpPr>
        <p:spPr bwMode="auto">
          <a:xfrm>
            <a:off x="6540500" y="2017713"/>
            <a:ext cx="2362200" cy="993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1600" b="1" i="0" u="sng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ru-RU" sz="1400" u="none" dirty="0" smtClean="0">
                <a:solidFill>
                  <a:schemeClr val="tx1"/>
                </a:solidFill>
              </a:rPr>
              <a:t>Республике Бурятия</a:t>
            </a:r>
          </a:p>
          <a:p>
            <a:pPr>
              <a:defRPr/>
            </a:pPr>
            <a:r>
              <a:rPr lang="ru-RU" altLang="ru-RU" sz="1400" u="none" dirty="0" smtClean="0">
                <a:solidFill>
                  <a:schemeClr val="tx1"/>
                </a:solidFill>
              </a:rPr>
              <a:t>Республике Крым</a:t>
            </a:r>
          </a:p>
          <a:p>
            <a:pPr>
              <a:defRPr/>
            </a:pPr>
            <a:r>
              <a:rPr lang="ru-RU" altLang="ru-RU" sz="1400" u="none" dirty="0" smtClean="0">
                <a:solidFill>
                  <a:schemeClr val="tx1"/>
                </a:solidFill>
              </a:rPr>
              <a:t>Республике Татарстан</a:t>
            </a:r>
          </a:p>
          <a:p>
            <a:pPr>
              <a:defRPr/>
            </a:pPr>
            <a:r>
              <a:rPr lang="ru-RU" altLang="ru-RU" sz="1400" u="none" dirty="0" smtClean="0">
                <a:solidFill>
                  <a:schemeClr val="tx1"/>
                </a:solidFill>
              </a:rPr>
              <a:t>Республике Хакасия</a:t>
            </a:r>
            <a:endParaRPr lang="ru-RU" altLang="ru-RU" sz="1400" u="none" dirty="0">
              <a:solidFill>
                <a:schemeClr val="tx1"/>
              </a:solidFill>
            </a:endParaRPr>
          </a:p>
        </p:txBody>
      </p:sp>
      <p:sp>
        <p:nvSpPr>
          <p:cNvPr id="13321" name="TextBox 43"/>
          <p:cNvSpPr txBox="1">
            <a:spLocks noChangeArrowheads="1"/>
          </p:cNvSpPr>
          <p:nvPr/>
        </p:nvSpPr>
        <p:spPr bwMode="auto">
          <a:xfrm>
            <a:off x="4800600" y="2168525"/>
            <a:ext cx="17399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417,25  млн. рублей</a:t>
            </a:r>
          </a:p>
        </p:txBody>
      </p:sp>
      <p:sp>
        <p:nvSpPr>
          <p:cNvPr id="45" name="Правая фигурная скобка 44"/>
          <p:cNvSpPr/>
          <p:nvPr/>
        </p:nvSpPr>
        <p:spPr>
          <a:xfrm rot="5400000">
            <a:off x="4179094" y="-713581"/>
            <a:ext cx="231775" cy="768191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23" name="TextBox 45"/>
          <p:cNvSpPr txBox="1">
            <a:spLocks noChangeArrowheads="1"/>
          </p:cNvSpPr>
          <p:nvPr/>
        </p:nvSpPr>
        <p:spPr bwMode="auto">
          <a:xfrm>
            <a:off x="442913" y="3243263"/>
            <a:ext cx="784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Минздравом подпункта «г» пункта 4 Правил предоставления субсидий</a:t>
            </a:r>
          </a:p>
        </p:txBody>
      </p:sp>
      <p:sp>
        <p:nvSpPr>
          <p:cNvPr id="13324" name="TextBox 46"/>
          <p:cNvSpPr txBox="1">
            <a:spLocks noChangeArrowheads="1"/>
          </p:cNvSpPr>
          <p:nvPr/>
        </p:nvSpPr>
        <p:spPr bwMode="auto">
          <a:xfrm>
            <a:off x="515938" y="4119563"/>
            <a:ext cx="4413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60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13325" name="Прямоугольник 1"/>
          <p:cNvSpPr>
            <a:spLocks noChangeArrowheads="1"/>
          </p:cNvSpPr>
          <p:nvPr/>
        </p:nvSpPr>
        <p:spPr bwMode="auto">
          <a:xfrm>
            <a:off x="957263" y="4397375"/>
            <a:ext cx="7281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которые должны быть представлены субъектами РФ в целях подтверждения их соответствия критериям Минздравом России </a:t>
            </a:r>
            <a:r>
              <a:rPr lang="ru-RU" altLang="ru-RU" sz="14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определены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022350" y="3836988"/>
            <a:ext cx="7113588" cy="45720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i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Процедура отбора на основании критериев не прозрачна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200025" y="1282700"/>
            <a:ext cx="87439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Невозможность соблюдения без использования воздушных судов сроков оказания медицинской помощи в экстренной форме, в соответствии с  порядками оказания медицинской помощи по соответствующим профилям, заболеваниям или состояниям, в связи с затрудненной транспортной доступностью, а также с климатическими и географическими особенностями субъектов</a:t>
            </a: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1152525" y="390525"/>
            <a:ext cx="53149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6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ОТБОРА СУБЪЕКТОВ РОССИЙСКОЙ ФЕДЕРАЦИИ ДЛЯ ПРЕДОСТАВЛЕНИЯ СУБСИДИЙ </a:t>
            </a:r>
          </a:p>
        </p:txBody>
      </p:sp>
      <p:sp>
        <p:nvSpPr>
          <p:cNvPr id="14342" name="Прямоугольник 7"/>
          <p:cNvSpPr>
            <a:spLocks noChangeArrowheads="1"/>
          </p:cNvSpPr>
          <p:nvPr/>
        </p:nvSpPr>
        <p:spPr bwMode="auto">
          <a:xfrm>
            <a:off x="3324225" y="2471738"/>
            <a:ext cx="5548313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ru-RU" altLang="ru-RU" sz="1400" b="1" i="0" dirty="0" smtClean="0">
                <a:latin typeface="Times New Roman" pitchFamily="18" charset="0"/>
                <a:cs typeface="Times New Roman" pitchFamily="18" charset="0"/>
              </a:rPr>
              <a:t>Минздрав использовал показатели только по 2 заболеваниям: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b="1" i="0" dirty="0" smtClean="0">
                <a:latin typeface="Times New Roman" pitchFamily="18" charset="0"/>
                <a:cs typeface="Times New Roman" pitchFamily="18" charset="0"/>
              </a:rPr>
              <a:t>острый коронарный синдром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b="1" i="0" dirty="0" smtClean="0">
                <a:latin typeface="Times New Roman" pitchFamily="18" charset="0"/>
                <a:cs typeface="Times New Roman" pitchFamily="18" charset="0"/>
              </a:rPr>
              <a:t>острые нарушения мозгового кровообращения</a:t>
            </a: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4323556" y="-342105"/>
            <a:ext cx="231775" cy="768191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1"/>
          <p:cNvSpPr>
            <a:spLocks noChangeArrowheads="1"/>
          </p:cNvSpPr>
          <p:nvPr/>
        </p:nvSpPr>
        <p:spPr bwMode="auto">
          <a:xfrm>
            <a:off x="569913" y="3740150"/>
            <a:ext cx="7985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о фактически сложившихся сроках оказания медицинской помощи в экстренной форме по иным 62 профилям Минздравом России не запрашивались и не анализировались</a:t>
            </a:r>
          </a:p>
        </p:txBody>
      </p:sp>
      <p:sp>
        <p:nvSpPr>
          <p:cNvPr id="14343" name="TextBox 12"/>
          <p:cNvSpPr txBox="1">
            <a:spLocks noChangeArrowheads="1"/>
          </p:cNvSpPr>
          <p:nvPr/>
        </p:nvSpPr>
        <p:spPr bwMode="auto">
          <a:xfrm>
            <a:off x="200025" y="3382963"/>
            <a:ext cx="4667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66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14344" name="TextBox 1"/>
          <p:cNvSpPr txBox="1">
            <a:spLocks noChangeArrowheads="1"/>
          </p:cNvSpPr>
          <p:nvPr/>
        </p:nvSpPr>
        <p:spPr bwMode="auto">
          <a:xfrm>
            <a:off x="200025" y="2428875"/>
            <a:ext cx="2524125" cy="954088"/>
          </a:xfrm>
          <a:prstGeom prst="rect">
            <a:avLst/>
          </a:prstGeom>
          <a:solidFill>
            <a:srgbClr val="D1DB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i="0" u="sng">
                <a:latin typeface="Times New Roman" panose="02020603050405020304" pitchFamily="18" charset="0"/>
                <a:cs typeface="Times New Roman" panose="02020603050405020304" pitchFamily="18" charset="0"/>
              </a:rPr>
              <a:t>64 профиля и заболеваний</a:t>
            </a:r>
            <a:r>
              <a:rPr lang="ru-RU" alt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, по которым утверждены порядки оказания медицинской помощи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2724150" y="2667000"/>
            <a:ext cx="600075" cy="4762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26820</TotalTime>
  <Words>2770</Words>
  <Application>Microsoft Office PowerPoint</Application>
  <PresentationFormat>Экран (16:10)</PresentationFormat>
  <Paragraphs>430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Тема Office</vt:lpstr>
      <vt:lpstr>1_Специальное оформление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 Editor</dc:creator>
  <cp:lastModifiedBy>Скачкова Елена Игоревна</cp:lastModifiedBy>
  <cp:revision>1387</cp:revision>
  <cp:lastPrinted>2017-12-21T08:20:09Z</cp:lastPrinted>
  <dcterms:created xsi:type="dcterms:W3CDTF">2014-09-22T05:50:31Z</dcterms:created>
  <dcterms:modified xsi:type="dcterms:W3CDTF">2017-12-21T15:17:32Z</dcterms:modified>
</cp:coreProperties>
</file>