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Lst>
  <p:notesMasterIdLst>
    <p:notesMasterId r:id="rId26"/>
  </p:notesMasterIdLst>
  <p:handoutMasterIdLst>
    <p:handoutMasterId r:id="rId27"/>
  </p:handoutMasterIdLst>
  <p:sldIdLst>
    <p:sldId id="268" r:id="rId5"/>
    <p:sldId id="402" r:id="rId6"/>
    <p:sldId id="453" r:id="rId7"/>
    <p:sldId id="454" r:id="rId8"/>
    <p:sldId id="445" r:id="rId9"/>
    <p:sldId id="446" r:id="rId10"/>
    <p:sldId id="461" r:id="rId11"/>
    <p:sldId id="464" r:id="rId12"/>
    <p:sldId id="447" r:id="rId13"/>
    <p:sldId id="462" r:id="rId14"/>
    <p:sldId id="455" r:id="rId15"/>
    <p:sldId id="458" r:id="rId16"/>
    <p:sldId id="448" r:id="rId17"/>
    <p:sldId id="456" r:id="rId18"/>
    <p:sldId id="449" r:id="rId19"/>
    <p:sldId id="459" r:id="rId20"/>
    <p:sldId id="450" r:id="rId21"/>
    <p:sldId id="451" r:id="rId22"/>
    <p:sldId id="460" r:id="rId23"/>
    <p:sldId id="452" r:id="rId24"/>
    <p:sldId id="384" r:id="rId25"/>
  </p:sldIdLst>
  <p:sldSz cx="9144000" cy="6858000" type="screen4x3"/>
  <p:notesSz cx="6799263" cy="9929813"/>
  <p:defaultTextStyle>
    <a:defPPr>
      <a:defRPr lang="en-US"/>
    </a:defPPr>
    <a:lvl1pPr algn="l" defTabSz="457200" rtl="0" fontAlgn="base">
      <a:spcBef>
        <a:spcPct val="0"/>
      </a:spcBef>
      <a:spcAft>
        <a:spcPct val="0"/>
      </a:spcAft>
      <a:defRPr kern="1200">
        <a:solidFill>
          <a:schemeClr val="tx1"/>
        </a:solidFill>
        <a:latin typeface="Calibri" pitchFamily="34" charset="0"/>
        <a:ea typeface="Geneva" pitchFamily="124" charset="-128"/>
        <a:cs typeface="+mn-cs"/>
      </a:defRPr>
    </a:lvl1pPr>
    <a:lvl2pPr marL="457200" algn="l" defTabSz="457200" rtl="0" fontAlgn="base">
      <a:spcBef>
        <a:spcPct val="0"/>
      </a:spcBef>
      <a:spcAft>
        <a:spcPct val="0"/>
      </a:spcAft>
      <a:defRPr kern="1200">
        <a:solidFill>
          <a:schemeClr val="tx1"/>
        </a:solidFill>
        <a:latin typeface="Calibri" pitchFamily="34" charset="0"/>
        <a:ea typeface="Geneva" pitchFamily="124" charset="-128"/>
        <a:cs typeface="+mn-cs"/>
      </a:defRPr>
    </a:lvl2pPr>
    <a:lvl3pPr marL="914400" algn="l" defTabSz="457200" rtl="0" fontAlgn="base">
      <a:spcBef>
        <a:spcPct val="0"/>
      </a:spcBef>
      <a:spcAft>
        <a:spcPct val="0"/>
      </a:spcAft>
      <a:defRPr kern="1200">
        <a:solidFill>
          <a:schemeClr val="tx1"/>
        </a:solidFill>
        <a:latin typeface="Calibri" pitchFamily="34" charset="0"/>
        <a:ea typeface="Geneva" pitchFamily="124" charset="-128"/>
        <a:cs typeface="+mn-cs"/>
      </a:defRPr>
    </a:lvl3pPr>
    <a:lvl4pPr marL="1371600" algn="l" defTabSz="457200" rtl="0" fontAlgn="base">
      <a:spcBef>
        <a:spcPct val="0"/>
      </a:spcBef>
      <a:spcAft>
        <a:spcPct val="0"/>
      </a:spcAft>
      <a:defRPr kern="1200">
        <a:solidFill>
          <a:schemeClr val="tx1"/>
        </a:solidFill>
        <a:latin typeface="Calibri" pitchFamily="34" charset="0"/>
        <a:ea typeface="Geneva" pitchFamily="124" charset="-128"/>
        <a:cs typeface="+mn-cs"/>
      </a:defRPr>
    </a:lvl4pPr>
    <a:lvl5pPr marL="1828800" algn="l" defTabSz="457200" rtl="0" fontAlgn="base">
      <a:spcBef>
        <a:spcPct val="0"/>
      </a:spcBef>
      <a:spcAft>
        <a:spcPct val="0"/>
      </a:spcAft>
      <a:defRPr kern="1200">
        <a:solidFill>
          <a:schemeClr val="tx1"/>
        </a:solidFill>
        <a:latin typeface="Calibri" pitchFamily="34" charset="0"/>
        <a:ea typeface="Geneva" pitchFamily="124" charset="-128"/>
        <a:cs typeface="+mn-cs"/>
      </a:defRPr>
    </a:lvl5pPr>
    <a:lvl6pPr marL="2286000" algn="l" defTabSz="914400" rtl="0" eaLnBrk="1" latinLnBrk="0" hangingPunct="1">
      <a:defRPr kern="1200">
        <a:solidFill>
          <a:schemeClr val="tx1"/>
        </a:solidFill>
        <a:latin typeface="Calibri" pitchFamily="34" charset="0"/>
        <a:ea typeface="Geneva" pitchFamily="124" charset="-128"/>
        <a:cs typeface="+mn-cs"/>
      </a:defRPr>
    </a:lvl6pPr>
    <a:lvl7pPr marL="2743200" algn="l" defTabSz="914400" rtl="0" eaLnBrk="1" latinLnBrk="0" hangingPunct="1">
      <a:defRPr kern="1200">
        <a:solidFill>
          <a:schemeClr val="tx1"/>
        </a:solidFill>
        <a:latin typeface="Calibri" pitchFamily="34" charset="0"/>
        <a:ea typeface="Geneva" pitchFamily="124" charset="-128"/>
        <a:cs typeface="+mn-cs"/>
      </a:defRPr>
    </a:lvl7pPr>
    <a:lvl8pPr marL="3200400" algn="l" defTabSz="914400" rtl="0" eaLnBrk="1" latinLnBrk="0" hangingPunct="1">
      <a:defRPr kern="1200">
        <a:solidFill>
          <a:schemeClr val="tx1"/>
        </a:solidFill>
        <a:latin typeface="Calibri" pitchFamily="34" charset="0"/>
        <a:ea typeface="Geneva" pitchFamily="124" charset="-128"/>
        <a:cs typeface="+mn-cs"/>
      </a:defRPr>
    </a:lvl8pPr>
    <a:lvl9pPr marL="3657600" algn="l" defTabSz="914400" rtl="0" eaLnBrk="1" latinLnBrk="0" hangingPunct="1">
      <a:defRPr kern="1200">
        <a:solidFill>
          <a:schemeClr val="tx1"/>
        </a:solidFill>
        <a:latin typeface="Calibri" pitchFamily="34" charset="0"/>
        <a:ea typeface="Geneva" pitchFamily="124" charset="-128"/>
        <a:cs typeface="+mn-cs"/>
      </a:defRPr>
    </a:lvl9pPr>
  </p:defaultTextStyle>
  <p:extLst>
    <p:ext uri="{521415D9-36F7-43E2-AB2F-B90AF26B5E84}">
      <p14:sectionLst xmlns:p14="http://schemas.microsoft.com/office/powerpoint/2010/main">
        <p14:section name="Oletusosa" id="{445CBED9-459C-4B09-A749-8AC8AF460CC5}">
          <p14:sldIdLst>
            <p14:sldId id="268"/>
            <p14:sldId id="402"/>
            <p14:sldId id="453"/>
            <p14:sldId id="454"/>
            <p14:sldId id="445"/>
            <p14:sldId id="446"/>
            <p14:sldId id="461"/>
            <p14:sldId id="464"/>
            <p14:sldId id="447"/>
            <p14:sldId id="462"/>
            <p14:sldId id="455"/>
            <p14:sldId id="458"/>
            <p14:sldId id="448"/>
            <p14:sldId id="456"/>
            <p14:sldId id="449"/>
            <p14:sldId id="459"/>
            <p14:sldId id="450"/>
            <p14:sldId id="451"/>
            <p14:sldId id="460"/>
            <p14:sldId id="452"/>
            <p14:sldId id="384"/>
          </p14:sldIdLst>
        </p14:section>
      </p14:sectionLst>
    </p:ex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128" userDrawn="1">
          <p15:clr>
            <a:srgbClr val="A4A3A4"/>
          </p15:clr>
        </p15:guide>
        <p15:guide id="2" pos="2142" userDrawn="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Lonka Marica" initials="LM" lastIdx="0" clrIdx="0"/>
  <p:cmAuthor id="1" name="Medafer Marième" initials="MM" lastIdx="7"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75B0"/>
    <a:srgbClr val="E37222"/>
    <a:srgbClr val="C50084"/>
    <a:srgbClr val="EFEFEF"/>
    <a:srgbClr val="970254"/>
    <a:srgbClr val="002C5F"/>
    <a:srgbClr val="DE3831"/>
    <a:srgbClr val="00B092"/>
    <a:srgbClr val="8CB8C6"/>
    <a:srgbClr val="D7D3C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Normaali tyyli 2 - Korostu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84" autoAdjust="0"/>
    <p:restoredTop sz="70735" autoAdjust="0"/>
  </p:normalViewPr>
  <p:slideViewPr>
    <p:cSldViewPr snapToGrid="0" snapToObjects="1" showGuides="1">
      <p:cViewPr>
        <p:scale>
          <a:sx n="75" d="100"/>
          <a:sy n="75" d="100"/>
        </p:scale>
        <p:origin x="1694" y="33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200" d="100"/>
        <a:sy n="200" d="100"/>
      </p:scale>
      <p:origin x="0" y="37458"/>
    </p:cViewPr>
  </p:sorterViewPr>
  <p:notesViewPr>
    <p:cSldViewPr snapToGrid="0" snapToObjects="1" showGuides="1">
      <p:cViewPr varScale="1">
        <p:scale>
          <a:sx n="76" d="100"/>
          <a:sy n="76" d="100"/>
        </p:scale>
        <p:origin x="-3318" y="-90"/>
      </p:cViewPr>
      <p:guideLst>
        <p:guide orient="horz" pos="3128"/>
        <p:guide pos="2142"/>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commentAuthors" Target="commentAuthor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handoutMaster" Target="handoutMasters/handoutMaster1.xml"/><Relationship Id="rId30"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2946347" cy="496491"/>
          </a:xfrm>
          <a:prstGeom prst="rect">
            <a:avLst/>
          </a:prstGeom>
        </p:spPr>
        <p:txBody>
          <a:bodyPr vert="horz" lIns="91458" tIns="45729" rIns="91458" bIns="45729" rtlCol="0"/>
          <a:lstStyle>
            <a:lvl1pPr algn="l" fontAlgn="auto">
              <a:spcBef>
                <a:spcPts val="0"/>
              </a:spcBef>
              <a:spcAft>
                <a:spcPts val="0"/>
              </a:spcAft>
              <a:defRPr sz="1200">
                <a:latin typeface="+mn-lt"/>
                <a:ea typeface="+mn-ea"/>
                <a:cs typeface="+mn-cs"/>
              </a:defRPr>
            </a:lvl1pPr>
          </a:lstStyle>
          <a:p>
            <a:pPr>
              <a:defRPr/>
            </a:pPr>
            <a:endParaRPr lang="en-US" dirty="0"/>
          </a:p>
        </p:txBody>
      </p:sp>
      <p:sp>
        <p:nvSpPr>
          <p:cNvPr id="3" name="Date Placeholder 2"/>
          <p:cNvSpPr>
            <a:spLocks noGrp="1"/>
          </p:cNvSpPr>
          <p:nvPr>
            <p:ph type="dt" sz="quarter" idx="1"/>
          </p:nvPr>
        </p:nvSpPr>
        <p:spPr>
          <a:xfrm>
            <a:off x="3851343" y="0"/>
            <a:ext cx="2946347" cy="496491"/>
          </a:xfrm>
          <a:prstGeom prst="rect">
            <a:avLst/>
          </a:prstGeom>
        </p:spPr>
        <p:txBody>
          <a:bodyPr vert="horz" wrap="square" lIns="91458" tIns="45729" rIns="91458" bIns="45729" numCol="1" anchor="t" anchorCtr="0" compatLnSpc="1">
            <a:prstTxWarp prst="textNoShape">
              <a:avLst/>
            </a:prstTxWarp>
          </a:bodyPr>
          <a:lstStyle>
            <a:lvl1pPr algn="r">
              <a:defRPr sz="1200" smtClean="0"/>
            </a:lvl1pPr>
          </a:lstStyle>
          <a:p>
            <a:pPr>
              <a:defRPr/>
            </a:pPr>
            <a:fld id="{3969C694-4D94-43DA-BF23-C17ABB2838EB}" type="datetime1">
              <a:rPr lang="en-GB" altLang="fi-FI" smtClean="0"/>
              <a:t>14/01/2019</a:t>
            </a:fld>
            <a:endParaRPr lang="en-US" altLang="fi-FI" dirty="0"/>
          </a:p>
        </p:txBody>
      </p:sp>
      <p:sp>
        <p:nvSpPr>
          <p:cNvPr id="4" name="Footer Placeholder 3"/>
          <p:cNvSpPr>
            <a:spLocks noGrp="1"/>
          </p:cNvSpPr>
          <p:nvPr>
            <p:ph type="ftr" sz="quarter" idx="2"/>
          </p:nvPr>
        </p:nvSpPr>
        <p:spPr>
          <a:xfrm>
            <a:off x="1" y="9431599"/>
            <a:ext cx="2946347" cy="496491"/>
          </a:xfrm>
          <a:prstGeom prst="rect">
            <a:avLst/>
          </a:prstGeom>
        </p:spPr>
        <p:txBody>
          <a:bodyPr vert="horz" lIns="91458" tIns="45729" rIns="91458" bIns="45729" rtlCol="0" anchor="b"/>
          <a:lstStyle>
            <a:lvl1pPr algn="l" fontAlgn="auto">
              <a:spcBef>
                <a:spcPts val="0"/>
              </a:spcBef>
              <a:spcAft>
                <a:spcPts val="0"/>
              </a:spcAft>
              <a:defRPr sz="1200">
                <a:latin typeface="+mn-lt"/>
                <a:ea typeface="+mn-ea"/>
                <a:cs typeface="+mn-cs"/>
              </a:defRPr>
            </a:lvl1pPr>
          </a:lstStyle>
          <a:p>
            <a:pPr>
              <a:defRPr/>
            </a:pPr>
            <a:endParaRPr lang="en-US" dirty="0"/>
          </a:p>
        </p:txBody>
      </p:sp>
      <p:sp>
        <p:nvSpPr>
          <p:cNvPr id="5" name="Slide Number Placeholder 4"/>
          <p:cNvSpPr>
            <a:spLocks noGrp="1"/>
          </p:cNvSpPr>
          <p:nvPr>
            <p:ph type="sldNum" sz="quarter" idx="3"/>
          </p:nvPr>
        </p:nvSpPr>
        <p:spPr>
          <a:xfrm>
            <a:off x="3851343" y="9431599"/>
            <a:ext cx="2946347" cy="496491"/>
          </a:xfrm>
          <a:prstGeom prst="rect">
            <a:avLst/>
          </a:prstGeom>
        </p:spPr>
        <p:txBody>
          <a:bodyPr vert="horz" wrap="square" lIns="91458" tIns="45729" rIns="91458" bIns="45729" numCol="1" anchor="b" anchorCtr="0" compatLnSpc="1">
            <a:prstTxWarp prst="textNoShape">
              <a:avLst/>
            </a:prstTxWarp>
          </a:bodyPr>
          <a:lstStyle>
            <a:lvl1pPr algn="r">
              <a:defRPr sz="1200" smtClean="0"/>
            </a:lvl1pPr>
          </a:lstStyle>
          <a:p>
            <a:pPr>
              <a:defRPr/>
            </a:pPr>
            <a:fld id="{4B7D3A12-3A78-429C-8356-28EF1484BE77}" type="slidenum">
              <a:rPr lang="en-US" altLang="fi-FI"/>
              <a:pPr>
                <a:defRPr/>
              </a:pPr>
              <a:t>‹#›</a:t>
            </a:fld>
            <a:endParaRPr lang="en-US" altLang="fi-FI" dirty="0"/>
          </a:p>
        </p:txBody>
      </p:sp>
    </p:spTree>
    <p:extLst>
      <p:ext uri="{BB962C8B-B14F-4D97-AF65-F5344CB8AC3E}">
        <p14:creationId xmlns:p14="http://schemas.microsoft.com/office/powerpoint/2010/main" val="1615810919"/>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2946347" cy="496491"/>
          </a:xfrm>
          <a:prstGeom prst="rect">
            <a:avLst/>
          </a:prstGeom>
        </p:spPr>
        <p:txBody>
          <a:bodyPr vert="horz" lIns="91458" tIns="45729" rIns="91458" bIns="45729" rtlCol="0"/>
          <a:lstStyle>
            <a:lvl1pPr algn="l" fontAlgn="auto">
              <a:spcBef>
                <a:spcPts val="0"/>
              </a:spcBef>
              <a:spcAft>
                <a:spcPts val="0"/>
              </a:spcAft>
              <a:defRPr sz="1200">
                <a:latin typeface="+mn-lt"/>
                <a:ea typeface="+mn-ea"/>
                <a:cs typeface="+mn-cs"/>
              </a:defRPr>
            </a:lvl1pPr>
          </a:lstStyle>
          <a:p>
            <a:pPr>
              <a:defRPr/>
            </a:pPr>
            <a:endParaRPr lang="en-US" dirty="0"/>
          </a:p>
        </p:txBody>
      </p:sp>
      <p:sp>
        <p:nvSpPr>
          <p:cNvPr id="3" name="Date Placeholder 2"/>
          <p:cNvSpPr>
            <a:spLocks noGrp="1"/>
          </p:cNvSpPr>
          <p:nvPr>
            <p:ph type="dt" idx="1"/>
          </p:nvPr>
        </p:nvSpPr>
        <p:spPr>
          <a:xfrm>
            <a:off x="3851343" y="0"/>
            <a:ext cx="2946347" cy="496491"/>
          </a:xfrm>
          <a:prstGeom prst="rect">
            <a:avLst/>
          </a:prstGeom>
        </p:spPr>
        <p:txBody>
          <a:bodyPr vert="horz" wrap="square" lIns="91458" tIns="45729" rIns="91458" bIns="45729" numCol="1" anchor="t" anchorCtr="0" compatLnSpc="1">
            <a:prstTxWarp prst="textNoShape">
              <a:avLst/>
            </a:prstTxWarp>
          </a:bodyPr>
          <a:lstStyle>
            <a:lvl1pPr algn="r">
              <a:defRPr sz="1200" smtClean="0"/>
            </a:lvl1pPr>
          </a:lstStyle>
          <a:p>
            <a:pPr>
              <a:defRPr/>
            </a:pPr>
            <a:fld id="{811A7E9B-C04B-4801-9639-6E06FB19398A}" type="datetime1">
              <a:rPr lang="en-GB" altLang="fi-FI" smtClean="0"/>
              <a:t>14/01/2019</a:t>
            </a:fld>
            <a:endParaRPr lang="en-US" altLang="fi-FI" dirty="0"/>
          </a:p>
        </p:txBody>
      </p:sp>
      <p:sp>
        <p:nvSpPr>
          <p:cNvPr id="4" name="Slide Image Placeholder 3"/>
          <p:cNvSpPr>
            <a:spLocks noGrp="1" noRot="1" noChangeAspect="1"/>
          </p:cNvSpPr>
          <p:nvPr>
            <p:ph type="sldImg" idx="2"/>
          </p:nvPr>
        </p:nvSpPr>
        <p:spPr>
          <a:xfrm>
            <a:off x="917575" y="744538"/>
            <a:ext cx="4964113" cy="3724275"/>
          </a:xfrm>
          <a:prstGeom prst="rect">
            <a:avLst/>
          </a:prstGeom>
          <a:noFill/>
          <a:ln w="12700">
            <a:solidFill>
              <a:prstClr val="black"/>
            </a:solidFill>
          </a:ln>
        </p:spPr>
        <p:txBody>
          <a:bodyPr vert="horz" lIns="91458" tIns="45729" rIns="91458" bIns="45729" rtlCol="0" anchor="ctr"/>
          <a:lstStyle/>
          <a:p>
            <a:pPr lvl="0"/>
            <a:endParaRPr lang="en-US" noProof="0" dirty="0"/>
          </a:p>
        </p:txBody>
      </p:sp>
      <p:sp>
        <p:nvSpPr>
          <p:cNvPr id="5" name="Notes Placeholder 4"/>
          <p:cNvSpPr>
            <a:spLocks noGrp="1"/>
          </p:cNvSpPr>
          <p:nvPr>
            <p:ph type="body" sz="quarter" idx="3"/>
          </p:nvPr>
        </p:nvSpPr>
        <p:spPr>
          <a:xfrm>
            <a:off x="679927" y="4716662"/>
            <a:ext cx="5439410" cy="4468416"/>
          </a:xfrm>
          <a:prstGeom prst="rect">
            <a:avLst/>
          </a:prstGeom>
        </p:spPr>
        <p:txBody>
          <a:bodyPr vert="horz" lIns="91458" tIns="45729" rIns="91458" bIns="45729" rtlCol="0"/>
          <a:lstStyle/>
          <a:p>
            <a:pPr lvl="0"/>
            <a:r>
              <a:rPr lang="fi-FI" noProof="0"/>
              <a:t>Click to edit Master text styles</a:t>
            </a:r>
          </a:p>
          <a:p>
            <a:pPr lvl="1"/>
            <a:r>
              <a:rPr lang="fi-FI" noProof="0"/>
              <a:t>Second level</a:t>
            </a:r>
          </a:p>
          <a:p>
            <a:pPr lvl="2"/>
            <a:r>
              <a:rPr lang="fi-FI" noProof="0"/>
              <a:t>Third level</a:t>
            </a:r>
          </a:p>
          <a:p>
            <a:pPr lvl="3"/>
            <a:r>
              <a:rPr lang="fi-FI" noProof="0"/>
              <a:t>Fourth level</a:t>
            </a:r>
          </a:p>
          <a:p>
            <a:pPr lvl="4"/>
            <a:r>
              <a:rPr lang="fi-FI" noProof="0"/>
              <a:t>Fifth level</a:t>
            </a:r>
            <a:endParaRPr lang="en-US" noProof="0"/>
          </a:p>
        </p:txBody>
      </p:sp>
      <p:sp>
        <p:nvSpPr>
          <p:cNvPr id="6" name="Footer Placeholder 5"/>
          <p:cNvSpPr>
            <a:spLocks noGrp="1"/>
          </p:cNvSpPr>
          <p:nvPr>
            <p:ph type="ftr" sz="quarter" idx="4"/>
          </p:nvPr>
        </p:nvSpPr>
        <p:spPr>
          <a:xfrm>
            <a:off x="1" y="9431599"/>
            <a:ext cx="2946347" cy="496491"/>
          </a:xfrm>
          <a:prstGeom prst="rect">
            <a:avLst/>
          </a:prstGeom>
        </p:spPr>
        <p:txBody>
          <a:bodyPr vert="horz" lIns="91458" tIns="45729" rIns="91458" bIns="45729" rtlCol="0" anchor="b"/>
          <a:lstStyle>
            <a:lvl1pPr algn="l" fontAlgn="auto">
              <a:spcBef>
                <a:spcPts val="0"/>
              </a:spcBef>
              <a:spcAft>
                <a:spcPts val="0"/>
              </a:spcAft>
              <a:defRPr sz="1200">
                <a:latin typeface="+mn-lt"/>
                <a:ea typeface="+mn-ea"/>
                <a:cs typeface="+mn-cs"/>
              </a:defRPr>
            </a:lvl1pPr>
          </a:lstStyle>
          <a:p>
            <a:pPr>
              <a:defRPr/>
            </a:pPr>
            <a:endParaRPr lang="en-US" dirty="0"/>
          </a:p>
        </p:txBody>
      </p:sp>
      <p:sp>
        <p:nvSpPr>
          <p:cNvPr id="7" name="Slide Number Placeholder 6"/>
          <p:cNvSpPr>
            <a:spLocks noGrp="1"/>
          </p:cNvSpPr>
          <p:nvPr>
            <p:ph type="sldNum" sz="quarter" idx="5"/>
          </p:nvPr>
        </p:nvSpPr>
        <p:spPr>
          <a:xfrm>
            <a:off x="3851343" y="9431599"/>
            <a:ext cx="2946347" cy="496491"/>
          </a:xfrm>
          <a:prstGeom prst="rect">
            <a:avLst/>
          </a:prstGeom>
        </p:spPr>
        <p:txBody>
          <a:bodyPr vert="horz" wrap="square" lIns="91458" tIns="45729" rIns="91458" bIns="45729" numCol="1" anchor="b" anchorCtr="0" compatLnSpc="1">
            <a:prstTxWarp prst="textNoShape">
              <a:avLst/>
            </a:prstTxWarp>
          </a:bodyPr>
          <a:lstStyle>
            <a:lvl1pPr algn="r">
              <a:defRPr sz="1200" smtClean="0"/>
            </a:lvl1pPr>
          </a:lstStyle>
          <a:p>
            <a:pPr>
              <a:defRPr/>
            </a:pPr>
            <a:fld id="{E9A0ACD1-02BD-4C62-98C2-E5DDA6EEF28F}" type="slidenum">
              <a:rPr lang="en-US" altLang="fi-FI"/>
              <a:pPr>
                <a:defRPr/>
              </a:pPr>
              <a:t>‹#›</a:t>
            </a:fld>
            <a:endParaRPr lang="en-US" altLang="fi-FI" dirty="0"/>
          </a:p>
        </p:txBody>
      </p:sp>
    </p:spTree>
    <p:extLst>
      <p:ext uri="{BB962C8B-B14F-4D97-AF65-F5344CB8AC3E}">
        <p14:creationId xmlns:p14="http://schemas.microsoft.com/office/powerpoint/2010/main" val="1783812903"/>
      </p:ext>
    </p:extLst>
  </p:cSld>
  <p:clrMap bg1="lt1" tx1="dk1" bg2="lt2" tx2="dk2" accent1="accent1" accent2="accent2" accent3="accent3" accent4="accent4" accent5="accent5" accent6="accent6" hlink="hlink" folHlink="folHlink"/>
  <p:hf sldNum="0" hdr="0" ftr="0" dt="0"/>
  <p:notesStyle>
    <a:lvl1pPr algn="l" defTabSz="457200" rtl="0" eaLnBrk="0" fontAlgn="base" hangingPunct="0">
      <a:spcBef>
        <a:spcPct val="30000"/>
      </a:spcBef>
      <a:spcAft>
        <a:spcPct val="0"/>
      </a:spcAft>
      <a:defRPr sz="1200" kern="1200">
        <a:solidFill>
          <a:schemeClr val="tx1"/>
        </a:solidFill>
        <a:latin typeface="+mn-lt"/>
        <a:ea typeface="Geneva" charset="0"/>
        <a:cs typeface="Geneva" charset="0"/>
      </a:defRPr>
    </a:lvl1pPr>
    <a:lvl2pPr marL="457200" algn="l" defTabSz="457200" rtl="0" eaLnBrk="0" fontAlgn="base" hangingPunct="0">
      <a:spcBef>
        <a:spcPct val="30000"/>
      </a:spcBef>
      <a:spcAft>
        <a:spcPct val="0"/>
      </a:spcAft>
      <a:defRPr sz="1200" kern="1200">
        <a:solidFill>
          <a:schemeClr val="tx1"/>
        </a:solidFill>
        <a:latin typeface="+mn-lt"/>
        <a:ea typeface="Geneva" charset="0"/>
        <a:cs typeface="+mn-cs"/>
      </a:defRPr>
    </a:lvl2pPr>
    <a:lvl3pPr marL="914400" algn="l" defTabSz="457200" rtl="0" eaLnBrk="0" fontAlgn="base" hangingPunct="0">
      <a:spcBef>
        <a:spcPct val="30000"/>
      </a:spcBef>
      <a:spcAft>
        <a:spcPct val="0"/>
      </a:spcAft>
      <a:defRPr sz="1200" kern="1200">
        <a:solidFill>
          <a:schemeClr val="tx1"/>
        </a:solidFill>
        <a:latin typeface="+mn-lt"/>
        <a:ea typeface="Geneva" charset="0"/>
        <a:cs typeface="+mn-cs"/>
      </a:defRPr>
    </a:lvl3pPr>
    <a:lvl4pPr marL="1371600" algn="l" defTabSz="457200" rtl="0" eaLnBrk="0" fontAlgn="base" hangingPunct="0">
      <a:spcBef>
        <a:spcPct val="30000"/>
      </a:spcBef>
      <a:spcAft>
        <a:spcPct val="0"/>
      </a:spcAft>
      <a:defRPr sz="1200" kern="1200">
        <a:solidFill>
          <a:schemeClr val="tx1"/>
        </a:solidFill>
        <a:latin typeface="+mn-lt"/>
        <a:ea typeface="Geneva" charset="0"/>
        <a:cs typeface="+mn-cs"/>
      </a:defRPr>
    </a:lvl4pPr>
    <a:lvl5pPr marL="1828800" algn="l" defTabSz="457200" rtl="0" eaLnBrk="0" fontAlgn="base" hangingPunct="0">
      <a:spcBef>
        <a:spcPct val="30000"/>
      </a:spcBef>
      <a:spcAft>
        <a:spcPct val="0"/>
      </a:spcAft>
      <a:defRPr sz="1200" kern="1200">
        <a:solidFill>
          <a:schemeClr val="tx1"/>
        </a:solidFill>
        <a:latin typeface="+mn-lt"/>
        <a:ea typeface="Geneva" charset="0"/>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n kuvan paikkamerkki 1"/>
          <p:cNvSpPr>
            <a:spLocks noGrp="1" noRot="1" noChangeAspect="1"/>
          </p:cNvSpPr>
          <p:nvPr>
            <p:ph type="sldImg"/>
          </p:nvPr>
        </p:nvSpPr>
        <p:spPr/>
      </p:sp>
      <p:sp>
        <p:nvSpPr>
          <p:cNvPr id="3" name="Huomautusten paikkamerkki 2"/>
          <p:cNvSpPr>
            <a:spLocks noGrp="1"/>
          </p:cNvSpPr>
          <p:nvPr>
            <p:ph type="body" idx="1"/>
          </p:nvPr>
        </p:nvSpPr>
        <p:spPr/>
        <p:txBody>
          <a:bodyPr/>
          <a:lstStyle/>
          <a:p>
            <a:pPr marL="171484" indent="-171484">
              <a:buFontTx/>
              <a:buChar char="-"/>
            </a:pPr>
            <a:endParaRPr lang="fi-FI" dirty="0"/>
          </a:p>
        </p:txBody>
      </p:sp>
    </p:spTree>
    <p:extLst>
      <p:ext uri="{BB962C8B-B14F-4D97-AF65-F5344CB8AC3E}">
        <p14:creationId xmlns:p14="http://schemas.microsoft.com/office/powerpoint/2010/main" val="420452172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Otsikkosivu 01">
    <p:spTree>
      <p:nvGrpSpPr>
        <p:cNvPr id="1" name=""/>
        <p:cNvGrpSpPr/>
        <p:nvPr/>
      </p:nvGrpSpPr>
      <p:grpSpPr>
        <a:xfrm>
          <a:off x="0" y="0"/>
          <a:ext cx="0" cy="0"/>
          <a:chOff x="0" y="0"/>
          <a:chExt cx="0" cy="0"/>
        </a:xfrm>
      </p:grpSpPr>
      <p:pic>
        <p:nvPicPr>
          <p:cNvPr id="5" name="Picture 6" descr="PPT_cover_VTV_01_ENG_2015.gif"/>
          <p:cNvPicPr>
            <a:picLocks noChangeAspect="1"/>
          </p:cNvPicPr>
          <p:nvPr userDrawn="1"/>
        </p:nvPicPr>
        <p:blipFill>
          <a:blip r:embed="rId2" cstate="screen">
            <a:extLst>
              <a:ext uri="{28A0092B-C50C-407E-A947-70E740481C1C}">
                <a14:useLocalDpi xmlns:a14="http://schemas.microsoft.com/office/drawing/2010/main"/>
              </a:ext>
            </a:extLst>
          </a:blip>
          <a:srcRect/>
          <a:stretch>
            <a:fillRect/>
          </a:stretch>
        </p:blipFill>
        <p:spPr bwMode="auto">
          <a:xfrm>
            <a:off x="4572000" y="0"/>
            <a:ext cx="4572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ctrTitle"/>
          </p:nvPr>
        </p:nvSpPr>
        <p:spPr>
          <a:xfrm>
            <a:off x="457200" y="1407583"/>
            <a:ext cx="8001000" cy="1979084"/>
          </a:xfrm>
        </p:spPr>
        <p:txBody>
          <a:bodyPr>
            <a:normAutofit/>
          </a:bodyPr>
          <a:lstStyle>
            <a:lvl1pPr algn="l">
              <a:defRPr sz="5000" b="1" i="0"/>
            </a:lvl1pPr>
          </a:lstStyle>
          <a:p>
            <a:r>
              <a:rPr lang="fi-FI" smtClean="0"/>
              <a:t>Muokkaa perustyyl. napsautt.</a:t>
            </a:r>
            <a:endParaRPr lang="en-US" dirty="0"/>
          </a:p>
        </p:txBody>
      </p:sp>
      <p:sp>
        <p:nvSpPr>
          <p:cNvPr id="3" name="Subtitle 2"/>
          <p:cNvSpPr>
            <a:spLocks noGrp="1"/>
          </p:cNvSpPr>
          <p:nvPr>
            <p:ph type="subTitle" idx="1"/>
          </p:nvPr>
        </p:nvSpPr>
        <p:spPr>
          <a:xfrm>
            <a:off x="457200" y="3386667"/>
            <a:ext cx="4603750" cy="2328334"/>
          </a:xfrm>
        </p:spPr>
        <p:txBody>
          <a:bodyPr lIns="0" tIns="0" rIns="0" bIns="0"/>
          <a:lstStyle>
            <a:lvl1pPr marL="0" indent="0" algn="l">
              <a:spcBef>
                <a:spcPts val="0"/>
              </a:spcBef>
              <a:buNone/>
              <a:defRPr sz="24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i-FI" smtClean="0"/>
              <a:t>Muokkaa alaotsikon perustyyliä napsautt.</a:t>
            </a:r>
            <a:endParaRPr lang="en-US" dirty="0"/>
          </a:p>
        </p:txBody>
      </p:sp>
    </p:spTree>
    <p:extLst>
      <p:ext uri="{BB962C8B-B14F-4D97-AF65-F5344CB8AC3E}">
        <p14:creationId xmlns:p14="http://schemas.microsoft.com/office/powerpoint/2010/main" val="424714397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Nostosivu 07">
    <p:bg>
      <p:bgPr>
        <a:solidFill>
          <a:srgbClr val="E37222"/>
        </a:solidFill>
        <a:effectLst/>
      </p:bgPr>
    </p:bg>
    <p:spTree>
      <p:nvGrpSpPr>
        <p:cNvPr id="1" name=""/>
        <p:cNvGrpSpPr/>
        <p:nvPr/>
      </p:nvGrpSpPr>
      <p:grpSpPr>
        <a:xfrm>
          <a:off x="0" y="0"/>
          <a:ext cx="0" cy="0"/>
          <a:chOff x="0" y="0"/>
          <a:chExt cx="0" cy="0"/>
        </a:xfrm>
      </p:grpSpPr>
      <p:sp>
        <p:nvSpPr>
          <p:cNvPr id="9" name="Title 1"/>
          <p:cNvSpPr>
            <a:spLocks noGrp="1"/>
          </p:cNvSpPr>
          <p:nvPr>
            <p:ph type="ctrTitle"/>
          </p:nvPr>
        </p:nvSpPr>
        <p:spPr>
          <a:xfrm>
            <a:off x="457200" y="518583"/>
            <a:ext cx="8001000" cy="5250392"/>
          </a:xfrm>
        </p:spPr>
        <p:txBody>
          <a:bodyPr>
            <a:normAutofit/>
          </a:bodyPr>
          <a:lstStyle>
            <a:lvl1pPr algn="l">
              <a:defRPr sz="5000" b="0" i="0">
                <a:solidFill>
                  <a:schemeClr val="bg1"/>
                </a:solidFill>
              </a:defRPr>
            </a:lvl1pPr>
          </a:lstStyle>
          <a:p>
            <a:r>
              <a:rPr lang="fi-FI" smtClean="0"/>
              <a:t>Muokkaa perustyyl. napsautt.</a:t>
            </a:r>
            <a:endParaRPr lang="en-US" dirty="0"/>
          </a:p>
        </p:txBody>
      </p:sp>
      <p:sp>
        <p:nvSpPr>
          <p:cNvPr id="3" name="Slide Number Placeholder 5"/>
          <p:cNvSpPr>
            <a:spLocks noGrp="1"/>
          </p:cNvSpPr>
          <p:nvPr>
            <p:ph type="sldNum" sz="quarter" idx="10"/>
          </p:nvPr>
        </p:nvSpPr>
        <p:spPr/>
        <p:txBody>
          <a:bodyPr/>
          <a:lstStyle>
            <a:lvl1pPr>
              <a:defRPr smtClean="0">
                <a:solidFill>
                  <a:schemeClr val="bg1"/>
                </a:solidFill>
              </a:defRPr>
            </a:lvl1pPr>
          </a:lstStyle>
          <a:p>
            <a:pPr>
              <a:defRPr/>
            </a:pPr>
            <a:fld id="{B92A2274-E2C3-4BBE-9984-AEE201A2EECE}" type="slidenum">
              <a:rPr lang="en-US" altLang="fi-FI"/>
              <a:pPr>
                <a:defRPr/>
              </a:pPr>
              <a:t>‹#›</a:t>
            </a:fld>
            <a:endParaRPr lang="en-US" altLang="fi-FI" dirty="0"/>
          </a:p>
        </p:txBody>
      </p:sp>
    </p:spTree>
    <p:extLst>
      <p:ext uri="{BB962C8B-B14F-4D97-AF65-F5344CB8AC3E}">
        <p14:creationId xmlns:p14="http://schemas.microsoft.com/office/powerpoint/2010/main" val="386784180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woObj" preserve="1">
  <p:cSld name="Sisältösivu, 2 palstaa">
    <p:spTree>
      <p:nvGrpSpPr>
        <p:cNvPr id="1" name=""/>
        <p:cNvGrpSpPr/>
        <p:nvPr/>
      </p:nvGrpSpPr>
      <p:grpSpPr>
        <a:xfrm>
          <a:off x="0" y="0"/>
          <a:ext cx="0" cy="0"/>
          <a:chOff x="0" y="0"/>
          <a:chExt cx="0" cy="0"/>
        </a:xfrm>
      </p:grpSpPr>
      <p:pic>
        <p:nvPicPr>
          <p:cNvPr id="9" name="Picture 6" descr="PPT_cover_VTV_01_ENG_2015.gif"/>
          <p:cNvPicPr>
            <a:picLocks noChangeAspect="1"/>
          </p:cNvPicPr>
          <p:nvPr userDrawn="1"/>
        </p:nvPicPr>
        <p:blipFill>
          <a:blip r:embed="rId2" cstate="screen">
            <a:extLst>
              <a:ext uri="{28A0092B-C50C-407E-A947-70E740481C1C}">
                <a14:useLocalDpi xmlns:a14="http://schemas.microsoft.com/office/drawing/2010/main"/>
              </a:ext>
            </a:extLst>
          </a:blip>
          <a:srcRect/>
          <a:stretch>
            <a:fillRect/>
          </a:stretch>
        </p:blipFill>
        <p:spPr bwMode="auto">
          <a:xfrm>
            <a:off x="4572000" y="0"/>
            <a:ext cx="4572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p:txBody>
          <a:bodyPr/>
          <a:lstStyle/>
          <a:p>
            <a:r>
              <a:rPr lang="fi-FI" smtClean="0"/>
              <a:t>Muokkaa perustyyl. napsautt.</a:t>
            </a:r>
            <a:endParaRPr lang="en-US" dirty="0"/>
          </a:p>
        </p:txBody>
      </p:sp>
      <p:sp>
        <p:nvSpPr>
          <p:cNvPr id="3" name="Content Placeholder 2"/>
          <p:cNvSpPr>
            <a:spLocks noGrp="1"/>
          </p:cNvSpPr>
          <p:nvPr>
            <p:ph sz="half" idx="1"/>
          </p:nvPr>
        </p:nvSpPr>
        <p:spPr>
          <a:xfrm>
            <a:off x="457200" y="1600204"/>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i-FI" smtClean="0"/>
              <a:t>Muokkaa tekstin perustyylejä</a:t>
            </a:r>
          </a:p>
          <a:p>
            <a:pPr lvl="1"/>
            <a:r>
              <a:rPr lang="fi-FI" smtClean="0"/>
              <a:t>toinen taso</a:t>
            </a:r>
          </a:p>
          <a:p>
            <a:pPr lvl="2"/>
            <a:r>
              <a:rPr lang="fi-FI" smtClean="0"/>
              <a:t>kolmas taso</a:t>
            </a:r>
          </a:p>
        </p:txBody>
      </p:sp>
      <p:sp>
        <p:nvSpPr>
          <p:cNvPr id="4" name="Content Placeholder 3"/>
          <p:cNvSpPr>
            <a:spLocks noGrp="1"/>
          </p:cNvSpPr>
          <p:nvPr>
            <p:ph sz="half" idx="2"/>
          </p:nvPr>
        </p:nvSpPr>
        <p:spPr>
          <a:xfrm>
            <a:off x="4648200" y="1600204"/>
            <a:ext cx="4038600" cy="4525963"/>
          </a:xfrm>
        </p:spPr>
        <p:txBody>
          <a:bodyPr/>
          <a:lstStyle>
            <a:lvl1pPr>
              <a:defRPr sz="2800"/>
            </a:lvl1pPr>
            <a:lvl2pPr>
              <a:defRPr sz="2400"/>
            </a:lvl2pPr>
            <a:lvl3pPr>
              <a:defRPr sz="2000" baseline="0"/>
            </a:lvl3pPr>
            <a:lvl4pPr>
              <a:defRPr sz="1800"/>
            </a:lvl4pPr>
            <a:lvl5pPr>
              <a:defRPr sz="1800"/>
            </a:lvl5pPr>
            <a:lvl6pPr>
              <a:defRPr sz="1800"/>
            </a:lvl6pPr>
            <a:lvl7pPr>
              <a:defRPr sz="1800"/>
            </a:lvl7pPr>
            <a:lvl8pPr>
              <a:defRPr sz="1800"/>
            </a:lvl8pPr>
            <a:lvl9pPr>
              <a:defRPr sz="1800"/>
            </a:lvl9pPr>
          </a:lstStyle>
          <a:p>
            <a:pPr lvl="0"/>
            <a:r>
              <a:rPr lang="fi-FI" smtClean="0"/>
              <a:t>Muokkaa tekstin perustyylejä</a:t>
            </a:r>
          </a:p>
          <a:p>
            <a:pPr lvl="1"/>
            <a:r>
              <a:rPr lang="fi-FI" smtClean="0"/>
              <a:t>toinen taso</a:t>
            </a:r>
          </a:p>
          <a:p>
            <a:pPr lvl="2"/>
            <a:r>
              <a:rPr lang="fi-FI" smtClean="0"/>
              <a:t>kolmas taso</a:t>
            </a:r>
          </a:p>
        </p:txBody>
      </p:sp>
      <p:sp>
        <p:nvSpPr>
          <p:cNvPr id="6" name="Date Placeholder 4"/>
          <p:cNvSpPr>
            <a:spLocks noGrp="1"/>
          </p:cNvSpPr>
          <p:nvPr>
            <p:ph type="dt" sz="half" idx="10"/>
          </p:nvPr>
        </p:nvSpPr>
        <p:spPr/>
        <p:txBody>
          <a:bodyPr/>
          <a:lstStyle>
            <a:lvl1pPr>
              <a:defRPr smtClean="0">
                <a:solidFill>
                  <a:schemeClr val="tx2"/>
                </a:solidFill>
              </a:defRPr>
            </a:lvl1pPr>
          </a:lstStyle>
          <a:p>
            <a:pPr>
              <a:defRPr/>
            </a:pPr>
            <a:fld id="{6BF6AA0F-344C-4C13-B4C1-6D313797ED54}" type="datetime1">
              <a:rPr lang="en-GB" altLang="fi-FI" smtClean="0"/>
              <a:t>14/01/2019</a:t>
            </a:fld>
            <a:endParaRPr lang="en-US" altLang="fi-FI" dirty="0"/>
          </a:p>
        </p:txBody>
      </p:sp>
      <p:sp>
        <p:nvSpPr>
          <p:cNvPr id="7" name="Footer Placeholder 5"/>
          <p:cNvSpPr>
            <a:spLocks noGrp="1"/>
          </p:cNvSpPr>
          <p:nvPr>
            <p:ph type="ftr" sz="quarter" idx="11"/>
          </p:nvPr>
        </p:nvSpPr>
        <p:spPr/>
        <p:txBody>
          <a:bodyPr/>
          <a:lstStyle>
            <a:lvl1pPr>
              <a:defRPr>
                <a:solidFill>
                  <a:schemeClr val="tx2"/>
                </a:solidFill>
              </a:defRPr>
            </a:lvl1pPr>
          </a:lstStyle>
          <a:p>
            <a:pPr>
              <a:defRPr/>
            </a:pPr>
            <a:endParaRPr lang="en-US" dirty="0"/>
          </a:p>
        </p:txBody>
      </p:sp>
      <p:sp>
        <p:nvSpPr>
          <p:cNvPr id="8" name="Slide Number Placeholder 6"/>
          <p:cNvSpPr>
            <a:spLocks noGrp="1"/>
          </p:cNvSpPr>
          <p:nvPr>
            <p:ph type="sldNum" sz="quarter" idx="12"/>
          </p:nvPr>
        </p:nvSpPr>
        <p:spPr/>
        <p:txBody>
          <a:bodyPr/>
          <a:lstStyle>
            <a:lvl1pPr>
              <a:defRPr smtClean="0">
                <a:solidFill>
                  <a:schemeClr val="tx2"/>
                </a:solidFill>
              </a:defRPr>
            </a:lvl1pPr>
          </a:lstStyle>
          <a:p>
            <a:pPr>
              <a:defRPr/>
            </a:pPr>
            <a:fld id="{64CF5EF3-D692-4CDF-A665-7B9EC3DB961F}" type="slidenum">
              <a:rPr lang="en-US" altLang="fi-FI" smtClean="0"/>
              <a:pPr>
                <a:defRPr/>
              </a:pPr>
              <a:t>‹#›</a:t>
            </a:fld>
            <a:endParaRPr lang="en-US" altLang="fi-FI" dirty="0"/>
          </a:p>
        </p:txBody>
      </p:sp>
    </p:spTree>
    <p:extLst>
      <p:ext uri="{BB962C8B-B14F-4D97-AF65-F5344CB8AC3E}">
        <p14:creationId xmlns:p14="http://schemas.microsoft.com/office/powerpoint/2010/main" val="290289233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woTxTwoObj" preserve="1">
  <p:cSld name="Sisältösivu, 2 palstaa väliotsikoilla">
    <p:spTree>
      <p:nvGrpSpPr>
        <p:cNvPr id="1" name=""/>
        <p:cNvGrpSpPr/>
        <p:nvPr/>
      </p:nvGrpSpPr>
      <p:grpSpPr>
        <a:xfrm>
          <a:off x="0" y="0"/>
          <a:ext cx="0" cy="0"/>
          <a:chOff x="0" y="0"/>
          <a:chExt cx="0" cy="0"/>
        </a:xfrm>
      </p:grpSpPr>
      <p:pic>
        <p:nvPicPr>
          <p:cNvPr id="11" name="Picture 6" descr="PPT_cover_VTV_01_ENG_2015.gif"/>
          <p:cNvPicPr>
            <a:picLocks noChangeAspect="1"/>
          </p:cNvPicPr>
          <p:nvPr userDrawn="1"/>
        </p:nvPicPr>
        <p:blipFill>
          <a:blip r:embed="rId2" cstate="screen">
            <a:extLst>
              <a:ext uri="{28A0092B-C50C-407E-A947-70E740481C1C}">
                <a14:useLocalDpi xmlns:a14="http://schemas.microsoft.com/office/drawing/2010/main"/>
              </a:ext>
            </a:extLst>
          </a:blip>
          <a:srcRect/>
          <a:stretch>
            <a:fillRect/>
          </a:stretch>
        </p:blipFill>
        <p:spPr bwMode="auto">
          <a:xfrm>
            <a:off x="4572000" y="0"/>
            <a:ext cx="4572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p:txBody>
          <a:bodyPr/>
          <a:lstStyle>
            <a:lvl1pPr>
              <a:defRPr baseline="0"/>
            </a:lvl1pPr>
          </a:lstStyle>
          <a:p>
            <a:r>
              <a:rPr lang="fi-FI" smtClean="0"/>
              <a:t>Muokkaa perustyyl. napsautt.</a:t>
            </a:r>
            <a:endParaRPr lang="en-US" dirty="0"/>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i-FI" smtClean="0"/>
              <a:t>Muokkaa tekstin perustyylejä</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baseline="0"/>
            </a:lvl3pPr>
            <a:lvl4pPr>
              <a:defRPr sz="1600"/>
            </a:lvl4pPr>
            <a:lvl5pPr>
              <a:defRPr sz="1600"/>
            </a:lvl5pPr>
            <a:lvl6pPr>
              <a:defRPr sz="1600"/>
            </a:lvl6pPr>
            <a:lvl7pPr>
              <a:defRPr sz="1600"/>
            </a:lvl7pPr>
            <a:lvl8pPr>
              <a:defRPr sz="1600"/>
            </a:lvl8pPr>
            <a:lvl9pPr>
              <a:defRPr sz="1600"/>
            </a:lvl9pPr>
          </a:lstStyle>
          <a:p>
            <a:pPr lvl="0"/>
            <a:r>
              <a:rPr lang="fi-FI" smtClean="0"/>
              <a:t>Muokkaa tekstin perustyylejä</a:t>
            </a:r>
          </a:p>
          <a:p>
            <a:pPr lvl="1"/>
            <a:r>
              <a:rPr lang="fi-FI" smtClean="0"/>
              <a:t>toinen taso</a:t>
            </a:r>
          </a:p>
          <a:p>
            <a:pPr lvl="2"/>
            <a:r>
              <a:rPr lang="fi-FI" smtClean="0"/>
              <a:t>kolmas taso</a:t>
            </a:r>
          </a:p>
        </p:txBody>
      </p:sp>
      <p:sp>
        <p:nvSpPr>
          <p:cNvPr id="5" name="Text Placeholder 4"/>
          <p:cNvSpPr>
            <a:spLocks noGrp="1"/>
          </p:cNvSpPr>
          <p:nvPr>
            <p:ph type="body" sz="quarter" idx="3"/>
          </p:nvPr>
        </p:nvSpPr>
        <p:spPr>
          <a:xfrm>
            <a:off x="4645027"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i-FI" smtClean="0"/>
              <a:t>Muokkaa tekstin perustyylejä</a:t>
            </a:r>
          </a:p>
        </p:txBody>
      </p:sp>
      <p:sp>
        <p:nvSpPr>
          <p:cNvPr id="6" name="Content Placeholder 5"/>
          <p:cNvSpPr>
            <a:spLocks noGrp="1"/>
          </p:cNvSpPr>
          <p:nvPr>
            <p:ph sz="quarter" idx="4"/>
          </p:nvPr>
        </p:nvSpPr>
        <p:spPr>
          <a:xfrm>
            <a:off x="4645027" y="2174875"/>
            <a:ext cx="4041775" cy="3951288"/>
          </a:xfrm>
        </p:spPr>
        <p:txBody>
          <a:bodyPr/>
          <a:lstStyle>
            <a:lvl1pPr>
              <a:defRPr sz="2400"/>
            </a:lvl1pPr>
            <a:lvl2pPr>
              <a:defRPr sz="2000"/>
            </a:lvl2pPr>
            <a:lvl3pPr>
              <a:defRPr sz="1800" baseline="0"/>
            </a:lvl3pPr>
            <a:lvl4pPr>
              <a:defRPr sz="1600"/>
            </a:lvl4pPr>
            <a:lvl5pPr>
              <a:defRPr sz="1600"/>
            </a:lvl5pPr>
            <a:lvl6pPr>
              <a:defRPr sz="1600"/>
            </a:lvl6pPr>
            <a:lvl7pPr>
              <a:defRPr sz="1600"/>
            </a:lvl7pPr>
            <a:lvl8pPr>
              <a:defRPr sz="1600"/>
            </a:lvl8pPr>
            <a:lvl9pPr>
              <a:defRPr sz="1600"/>
            </a:lvl9pPr>
          </a:lstStyle>
          <a:p>
            <a:pPr lvl="0"/>
            <a:r>
              <a:rPr lang="fi-FI" smtClean="0"/>
              <a:t>Muokkaa tekstin perustyylejä</a:t>
            </a:r>
          </a:p>
          <a:p>
            <a:pPr lvl="1"/>
            <a:r>
              <a:rPr lang="fi-FI" smtClean="0"/>
              <a:t>toinen taso</a:t>
            </a:r>
          </a:p>
          <a:p>
            <a:pPr lvl="2"/>
            <a:r>
              <a:rPr lang="fi-FI" smtClean="0"/>
              <a:t>kolmas taso</a:t>
            </a:r>
          </a:p>
        </p:txBody>
      </p:sp>
      <p:sp>
        <p:nvSpPr>
          <p:cNvPr id="8" name="Date Placeholder 6"/>
          <p:cNvSpPr>
            <a:spLocks noGrp="1"/>
          </p:cNvSpPr>
          <p:nvPr>
            <p:ph type="dt" sz="half" idx="10"/>
          </p:nvPr>
        </p:nvSpPr>
        <p:spPr/>
        <p:txBody>
          <a:bodyPr/>
          <a:lstStyle>
            <a:lvl1pPr>
              <a:defRPr smtClean="0">
                <a:solidFill>
                  <a:schemeClr val="tx2"/>
                </a:solidFill>
              </a:defRPr>
            </a:lvl1pPr>
          </a:lstStyle>
          <a:p>
            <a:pPr>
              <a:defRPr/>
            </a:pPr>
            <a:fld id="{2208628D-9D54-4F63-9250-783F81AC8F02}" type="datetime1">
              <a:rPr lang="en-GB" altLang="fi-FI" smtClean="0"/>
              <a:t>14/01/2019</a:t>
            </a:fld>
            <a:endParaRPr lang="en-US" altLang="fi-FI" dirty="0"/>
          </a:p>
        </p:txBody>
      </p:sp>
      <p:sp>
        <p:nvSpPr>
          <p:cNvPr id="9" name="Footer Placeholder 7"/>
          <p:cNvSpPr>
            <a:spLocks noGrp="1"/>
          </p:cNvSpPr>
          <p:nvPr>
            <p:ph type="ftr" sz="quarter" idx="11"/>
          </p:nvPr>
        </p:nvSpPr>
        <p:spPr/>
        <p:txBody>
          <a:bodyPr/>
          <a:lstStyle>
            <a:lvl1pPr>
              <a:defRPr>
                <a:solidFill>
                  <a:schemeClr val="tx2"/>
                </a:solidFill>
              </a:defRPr>
            </a:lvl1pPr>
          </a:lstStyle>
          <a:p>
            <a:pPr>
              <a:defRPr/>
            </a:pPr>
            <a:endParaRPr lang="en-US" dirty="0"/>
          </a:p>
        </p:txBody>
      </p:sp>
      <p:sp>
        <p:nvSpPr>
          <p:cNvPr id="10" name="Slide Number Placeholder 8"/>
          <p:cNvSpPr>
            <a:spLocks noGrp="1"/>
          </p:cNvSpPr>
          <p:nvPr>
            <p:ph type="sldNum" sz="quarter" idx="12"/>
          </p:nvPr>
        </p:nvSpPr>
        <p:spPr/>
        <p:txBody>
          <a:bodyPr/>
          <a:lstStyle>
            <a:lvl1pPr>
              <a:defRPr smtClean="0">
                <a:solidFill>
                  <a:schemeClr val="tx2"/>
                </a:solidFill>
              </a:defRPr>
            </a:lvl1pPr>
          </a:lstStyle>
          <a:p>
            <a:pPr>
              <a:defRPr/>
            </a:pPr>
            <a:fld id="{B736D849-7EF8-4397-96A6-7901E4535E9D}" type="slidenum">
              <a:rPr lang="en-US" altLang="fi-FI" smtClean="0"/>
              <a:pPr>
                <a:defRPr/>
              </a:pPr>
              <a:t>‹#›</a:t>
            </a:fld>
            <a:endParaRPr lang="en-US" altLang="fi-FI" dirty="0"/>
          </a:p>
        </p:txBody>
      </p:sp>
    </p:spTree>
    <p:extLst>
      <p:ext uri="{BB962C8B-B14F-4D97-AF65-F5344CB8AC3E}">
        <p14:creationId xmlns:p14="http://schemas.microsoft.com/office/powerpoint/2010/main" val="338371696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Kuva / graafisivu">
    <p:spTree>
      <p:nvGrpSpPr>
        <p:cNvPr id="1" name=""/>
        <p:cNvGrpSpPr/>
        <p:nvPr/>
      </p:nvGrpSpPr>
      <p:grpSpPr>
        <a:xfrm>
          <a:off x="0" y="0"/>
          <a:ext cx="0" cy="0"/>
          <a:chOff x="0" y="0"/>
          <a:chExt cx="0" cy="0"/>
        </a:xfrm>
      </p:grpSpPr>
      <p:pic>
        <p:nvPicPr>
          <p:cNvPr id="8" name="Picture 6" descr="PPT_cover_VTV_01_ENG_2015.gif"/>
          <p:cNvPicPr>
            <a:picLocks noChangeAspect="1"/>
          </p:cNvPicPr>
          <p:nvPr userDrawn="1"/>
        </p:nvPicPr>
        <p:blipFill>
          <a:blip r:embed="rId2" cstate="screen">
            <a:extLst>
              <a:ext uri="{28A0092B-C50C-407E-A947-70E740481C1C}">
                <a14:useLocalDpi xmlns:a14="http://schemas.microsoft.com/office/drawing/2010/main"/>
              </a:ext>
            </a:extLst>
          </a:blip>
          <a:srcRect/>
          <a:stretch>
            <a:fillRect/>
          </a:stretch>
        </p:blipFill>
        <p:spPr bwMode="auto">
          <a:xfrm>
            <a:off x="4572000" y="0"/>
            <a:ext cx="4572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Title 1"/>
          <p:cNvSpPr>
            <a:spLocks noGrp="1"/>
          </p:cNvSpPr>
          <p:nvPr>
            <p:ph type="title"/>
          </p:nvPr>
        </p:nvSpPr>
        <p:spPr>
          <a:xfrm>
            <a:off x="457200" y="274638"/>
            <a:ext cx="8229600" cy="1143000"/>
          </a:xfrm>
        </p:spPr>
        <p:txBody>
          <a:bodyPr/>
          <a:lstStyle/>
          <a:p>
            <a:r>
              <a:rPr lang="fi-FI" smtClean="0"/>
              <a:t>Muokkaa perustyyl. napsautt.</a:t>
            </a:r>
            <a:endParaRPr lang="en-US" dirty="0"/>
          </a:p>
        </p:txBody>
      </p:sp>
      <p:sp>
        <p:nvSpPr>
          <p:cNvPr id="4" name="Content Placeholder 9"/>
          <p:cNvSpPr>
            <a:spLocks noGrp="1"/>
          </p:cNvSpPr>
          <p:nvPr>
            <p:ph sz="quarter" idx="13"/>
          </p:nvPr>
        </p:nvSpPr>
        <p:spPr>
          <a:xfrm>
            <a:off x="457200" y="1512892"/>
            <a:ext cx="8229600" cy="4340225"/>
          </a:xfrm>
        </p:spPr>
        <p:txBody>
          <a:bodyPr/>
          <a:lstStyle>
            <a:lvl1pPr>
              <a:defRPr baseline="0"/>
            </a:lvl1pPr>
          </a:lstStyle>
          <a:p>
            <a:pPr lvl="0"/>
            <a:r>
              <a:rPr lang="fi-FI" smtClean="0"/>
              <a:t>Muokkaa tekstin perustyylejä</a:t>
            </a:r>
          </a:p>
        </p:txBody>
      </p:sp>
      <p:sp>
        <p:nvSpPr>
          <p:cNvPr id="5" name="Date Placeholder 2"/>
          <p:cNvSpPr>
            <a:spLocks noGrp="1"/>
          </p:cNvSpPr>
          <p:nvPr>
            <p:ph type="dt" sz="half" idx="14"/>
          </p:nvPr>
        </p:nvSpPr>
        <p:spPr>
          <a:xfrm>
            <a:off x="793749" y="6113467"/>
            <a:ext cx="802137" cy="401637"/>
          </a:xfrm>
        </p:spPr>
        <p:txBody>
          <a:bodyPr/>
          <a:lstStyle>
            <a:lvl1pPr>
              <a:defRPr smtClean="0">
                <a:solidFill>
                  <a:schemeClr val="tx2"/>
                </a:solidFill>
              </a:defRPr>
            </a:lvl1pPr>
          </a:lstStyle>
          <a:p>
            <a:pPr>
              <a:defRPr/>
            </a:pPr>
            <a:fld id="{05D6C5E3-7461-481B-9CC9-616C3E720501}" type="datetime1">
              <a:rPr lang="en-GB" altLang="fi-FI" smtClean="0"/>
              <a:t>14/01/2019</a:t>
            </a:fld>
            <a:endParaRPr lang="en-US" altLang="fi-FI" dirty="0"/>
          </a:p>
        </p:txBody>
      </p:sp>
      <p:sp>
        <p:nvSpPr>
          <p:cNvPr id="6" name="Footer Placeholder 3"/>
          <p:cNvSpPr>
            <a:spLocks noGrp="1"/>
          </p:cNvSpPr>
          <p:nvPr>
            <p:ph type="ftr" sz="quarter" idx="15"/>
          </p:nvPr>
        </p:nvSpPr>
        <p:spPr>
          <a:xfrm>
            <a:off x="1524002" y="6113467"/>
            <a:ext cx="3662363" cy="401637"/>
          </a:xfrm>
        </p:spPr>
        <p:txBody>
          <a:bodyPr/>
          <a:lstStyle>
            <a:lvl1pPr>
              <a:defRPr>
                <a:solidFill>
                  <a:schemeClr val="tx2"/>
                </a:solidFill>
              </a:defRPr>
            </a:lvl1pPr>
          </a:lstStyle>
          <a:p>
            <a:pPr>
              <a:defRPr/>
            </a:pPr>
            <a:endParaRPr lang="en-US" dirty="0"/>
          </a:p>
        </p:txBody>
      </p:sp>
      <p:sp>
        <p:nvSpPr>
          <p:cNvPr id="7" name="Slide Number Placeholder 4"/>
          <p:cNvSpPr>
            <a:spLocks noGrp="1"/>
          </p:cNvSpPr>
          <p:nvPr>
            <p:ph type="sldNum" sz="quarter" idx="16"/>
          </p:nvPr>
        </p:nvSpPr>
        <p:spPr>
          <a:xfrm>
            <a:off x="457200" y="6113467"/>
            <a:ext cx="336550" cy="401637"/>
          </a:xfrm>
        </p:spPr>
        <p:txBody>
          <a:bodyPr/>
          <a:lstStyle>
            <a:lvl1pPr>
              <a:defRPr smtClean="0">
                <a:solidFill>
                  <a:schemeClr val="tx2"/>
                </a:solidFill>
              </a:defRPr>
            </a:lvl1pPr>
          </a:lstStyle>
          <a:p>
            <a:pPr>
              <a:defRPr/>
            </a:pPr>
            <a:fld id="{1FA087F1-8FB8-480C-AA1D-040A1422189C}" type="slidenum">
              <a:rPr lang="en-US" altLang="fi-FI" smtClean="0"/>
              <a:pPr>
                <a:defRPr/>
              </a:pPr>
              <a:t>‹#›</a:t>
            </a:fld>
            <a:endParaRPr lang="en-US" altLang="fi-FI" dirty="0"/>
          </a:p>
        </p:txBody>
      </p:sp>
    </p:spTree>
    <p:extLst>
      <p:ext uri="{BB962C8B-B14F-4D97-AF65-F5344CB8AC3E}">
        <p14:creationId xmlns:p14="http://schemas.microsoft.com/office/powerpoint/2010/main" val="7555627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yhjä sivu">
    <p:spTree>
      <p:nvGrpSpPr>
        <p:cNvPr id="1" name=""/>
        <p:cNvGrpSpPr/>
        <p:nvPr/>
      </p:nvGrpSpPr>
      <p:grpSpPr>
        <a:xfrm>
          <a:off x="0" y="0"/>
          <a:ext cx="0" cy="0"/>
          <a:chOff x="0" y="0"/>
          <a:chExt cx="0" cy="0"/>
        </a:xfrm>
      </p:grpSpPr>
    </p:spTree>
    <p:extLst>
      <p:ext uri="{BB962C8B-B14F-4D97-AF65-F5344CB8AC3E}">
        <p14:creationId xmlns:p14="http://schemas.microsoft.com/office/powerpoint/2010/main" val="162428943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1_Kuva / graafisivu">
    <p:spTree>
      <p:nvGrpSpPr>
        <p:cNvPr id="1" name=""/>
        <p:cNvGrpSpPr/>
        <p:nvPr/>
      </p:nvGrpSpPr>
      <p:grpSpPr>
        <a:xfrm>
          <a:off x="0" y="0"/>
          <a:ext cx="0" cy="0"/>
          <a:chOff x="0" y="0"/>
          <a:chExt cx="0" cy="0"/>
        </a:xfrm>
      </p:grpSpPr>
      <p:pic>
        <p:nvPicPr>
          <p:cNvPr id="8" name="Picture 6" descr="PPT_cover_VTV_01_ENG_2015.gif"/>
          <p:cNvPicPr>
            <a:picLocks noChangeAspect="1"/>
          </p:cNvPicPr>
          <p:nvPr userDrawn="1"/>
        </p:nvPicPr>
        <p:blipFill>
          <a:blip r:embed="rId2" cstate="screen">
            <a:extLst>
              <a:ext uri="{28A0092B-C50C-407E-A947-70E740481C1C}">
                <a14:useLocalDpi xmlns:a14="http://schemas.microsoft.com/office/drawing/2010/main"/>
              </a:ext>
            </a:extLst>
          </a:blip>
          <a:srcRect/>
          <a:stretch>
            <a:fillRect/>
          </a:stretch>
        </p:blipFill>
        <p:spPr bwMode="auto">
          <a:xfrm>
            <a:off x="4572000" y="0"/>
            <a:ext cx="4572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Title 1"/>
          <p:cNvSpPr>
            <a:spLocks noGrp="1"/>
          </p:cNvSpPr>
          <p:nvPr>
            <p:ph type="title"/>
          </p:nvPr>
        </p:nvSpPr>
        <p:spPr>
          <a:xfrm>
            <a:off x="457200" y="274638"/>
            <a:ext cx="8229600" cy="1143000"/>
          </a:xfrm>
        </p:spPr>
        <p:txBody>
          <a:bodyPr/>
          <a:lstStyle/>
          <a:p>
            <a:r>
              <a:rPr lang="fi-FI" smtClean="0"/>
              <a:t>Muokkaa perustyyl. napsautt.</a:t>
            </a:r>
            <a:endParaRPr lang="en-US" dirty="0"/>
          </a:p>
        </p:txBody>
      </p:sp>
      <p:sp>
        <p:nvSpPr>
          <p:cNvPr id="4" name="Content Placeholder 9"/>
          <p:cNvSpPr>
            <a:spLocks noGrp="1"/>
          </p:cNvSpPr>
          <p:nvPr>
            <p:ph sz="quarter" idx="13"/>
          </p:nvPr>
        </p:nvSpPr>
        <p:spPr>
          <a:xfrm>
            <a:off x="457200" y="1512892"/>
            <a:ext cx="8229600" cy="4340225"/>
          </a:xfrm>
        </p:spPr>
        <p:txBody>
          <a:bodyPr/>
          <a:lstStyle>
            <a:lvl1pPr>
              <a:defRPr baseline="0"/>
            </a:lvl1pPr>
          </a:lstStyle>
          <a:p>
            <a:pPr lvl="0"/>
            <a:r>
              <a:rPr lang="fi-FI" smtClean="0"/>
              <a:t>Muokkaa tekstin perustyylejä</a:t>
            </a:r>
          </a:p>
        </p:txBody>
      </p:sp>
      <p:sp>
        <p:nvSpPr>
          <p:cNvPr id="5" name="Date Placeholder 2"/>
          <p:cNvSpPr>
            <a:spLocks noGrp="1"/>
          </p:cNvSpPr>
          <p:nvPr>
            <p:ph type="dt" sz="half" idx="14"/>
          </p:nvPr>
        </p:nvSpPr>
        <p:spPr>
          <a:xfrm>
            <a:off x="793749" y="6113467"/>
            <a:ext cx="802137" cy="401637"/>
          </a:xfrm>
        </p:spPr>
        <p:txBody>
          <a:bodyPr/>
          <a:lstStyle>
            <a:lvl1pPr>
              <a:defRPr smtClean="0">
                <a:solidFill>
                  <a:schemeClr val="tx2"/>
                </a:solidFill>
              </a:defRPr>
            </a:lvl1pPr>
          </a:lstStyle>
          <a:p>
            <a:pPr>
              <a:defRPr/>
            </a:pPr>
            <a:fld id="{05D6C5E3-7461-481B-9CC9-616C3E720501}" type="datetime1">
              <a:rPr lang="en-GB" altLang="fi-FI">
                <a:solidFill>
                  <a:srgbClr val="1F497D"/>
                </a:solidFill>
              </a:rPr>
              <a:pPr>
                <a:defRPr/>
              </a:pPr>
              <a:t>14/01/2019</a:t>
            </a:fld>
            <a:endParaRPr lang="en-US" altLang="fi-FI" dirty="0">
              <a:solidFill>
                <a:srgbClr val="1F497D"/>
              </a:solidFill>
            </a:endParaRPr>
          </a:p>
        </p:txBody>
      </p:sp>
      <p:sp>
        <p:nvSpPr>
          <p:cNvPr id="6" name="Footer Placeholder 3"/>
          <p:cNvSpPr>
            <a:spLocks noGrp="1"/>
          </p:cNvSpPr>
          <p:nvPr>
            <p:ph type="ftr" sz="quarter" idx="15"/>
          </p:nvPr>
        </p:nvSpPr>
        <p:spPr>
          <a:xfrm>
            <a:off x="1524002" y="6113467"/>
            <a:ext cx="3662363" cy="401637"/>
          </a:xfrm>
        </p:spPr>
        <p:txBody>
          <a:bodyPr/>
          <a:lstStyle>
            <a:lvl1pPr>
              <a:defRPr>
                <a:solidFill>
                  <a:schemeClr val="tx2"/>
                </a:solidFill>
              </a:defRPr>
            </a:lvl1pPr>
          </a:lstStyle>
          <a:p>
            <a:pPr>
              <a:defRPr/>
            </a:pPr>
            <a:endParaRPr lang="en-US" dirty="0">
              <a:solidFill>
                <a:srgbClr val="1F497D"/>
              </a:solidFill>
            </a:endParaRPr>
          </a:p>
        </p:txBody>
      </p:sp>
      <p:sp>
        <p:nvSpPr>
          <p:cNvPr id="7" name="Slide Number Placeholder 4"/>
          <p:cNvSpPr>
            <a:spLocks noGrp="1"/>
          </p:cNvSpPr>
          <p:nvPr>
            <p:ph type="sldNum" sz="quarter" idx="16"/>
          </p:nvPr>
        </p:nvSpPr>
        <p:spPr>
          <a:xfrm>
            <a:off x="457200" y="6113467"/>
            <a:ext cx="336550" cy="401637"/>
          </a:xfrm>
        </p:spPr>
        <p:txBody>
          <a:bodyPr/>
          <a:lstStyle>
            <a:lvl1pPr>
              <a:defRPr smtClean="0">
                <a:solidFill>
                  <a:schemeClr val="tx2"/>
                </a:solidFill>
              </a:defRPr>
            </a:lvl1pPr>
          </a:lstStyle>
          <a:p>
            <a:pPr>
              <a:defRPr/>
            </a:pPr>
            <a:fld id="{1FA087F1-8FB8-480C-AA1D-040A1422189C}" type="slidenum">
              <a:rPr lang="en-US" altLang="fi-FI">
                <a:solidFill>
                  <a:srgbClr val="1F497D"/>
                </a:solidFill>
              </a:rPr>
              <a:pPr>
                <a:defRPr/>
              </a:pPr>
              <a:t>‹#›</a:t>
            </a:fld>
            <a:endParaRPr lang="en-US" altLang="fi-FI" dirty="0">
              <a:solidFill>
                <a:srgbClr val="1F497D"/>
              </a:solidFill>
            </a:endParaRPr>
          </a:p>
        </p:txBody>
      </p:sp>
    </p:spTree>
    <p:extLst>
      <p:ext uri="{BB962C8B-B14F-4D97-AF65-F5344CB8AC3E}">
        <p14:creationId xmlns:p14="http://schemas.microsoft.com/office/powerpoint/2010/main" val="315129330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1_Nostosivu 02">
    <p:bg>
      <p:bgPr>
        <a:solidFill>
          <a:srgbClr val="C50084"/>
        </a:solidFill>
        <a:effectLst/>
      </p:bgPr>
    </p:bg>
    <p:spTree>
      <p:nvGrpSpPr>
        <p:cNvPr id="1" name=""/>
        <p:cNvGrpSpPr/>
        <p:nvPr/>
      </p:nvGrpSpPr>
      <p:grpSpPr>
        <a:xfrm>
          <a:off x="0" y="0"/>
          <a:ext cx="0" cy="0"/>
          <a:chOff x="0" y="0"/>
          <a:chExt cx="0" cy="0"/>
        </a:xfrm>
      </p:grpSpPr>
      <p:sp>
        <p:nvSpPr>
          <p:cNvPr id="9" name="Title 1"/>
          <p:cNvSpPr>
            <a:spLocks noGrp="1"/>
          </p:cNvSpPr>
          <p:nvPr>
            <p:ph type="ctrTitle"/>
          </p:nvPr>
        </p:nvSpPr>
        <p:spPr>
          <a:xfrm>
            <a:off x="457200" y="518583"/>
            <a:ext cx="8001000" cy="5250392"/>
          </a:xfrm>
        </p:spPr>
        <p:txBody>
          <a:bodyPr>
            <a:normAutofit/>
          </a:bodyPr>
          <a:lstStyle>
            <a:lvl1pPr algn="l">
              <a:defRPr sz="5000" b="0" i="0">
                <a:solidFill>
                  <a:schemeClr val="bg1"/>
                </a:solidFill>
              </a:defRPr>
            </a:lvl1pPr>
          </a:lstStyle>
          <a:p>
            <a:r>
              <a:rPr lang="fi-FI" smtClean="0"/>
              <a:t>Muokkaa perustyyl. napsautt.</a:t>
            </a:r>
            <a:endParaRPr lang="en-US" dirty="0"/>
          </a:p>
        </p:txBody>
      </p:sp>
      <p:sp>
        <p:nvSpPr>
          <p:cNvPr id="3" name="Slide Number Placeholder 5"/>
          <p:cNvSpPr>
            <a:spLocks noGrp="1"/>
          </p:cNvSpPr>
          <p:nvPr>
            <p:ph type="sldNum" sz="quarter" idx="10"/>
          </p:nvPr>
        </p:nvSpPr>
        <p:spPr/>
        <p:txBody>
          <a:bodyPr/>
          <a:lstStyle>
            <a:lvl1pPr>
              <a:defRPr smtClean="0">
                <a:solidFill>
                  <a:schemeClr val="bg1"/>
                </a:solidFill>
              </a:defRPr>
            </a:lvl1pPr>
          </a:lstStyle>
          <a:p>
            <a:pPr>
              <a:defRPr/>
            </a:pPr>
            <a:fld id="{9D081E42-A430-4D91-9BF9-4D445FC8E836}" type="slidenum">
              <a:rPr lang="en-US" altLang="fi-FI">
                <a:solidFill>
                  <a:prstClr val="white"/>
                </a:solidFill>
              </a:rPr>
              <a:pPr>
                <a:defRPr/>
              </a:pPr>
              <a:t>‹#›</a:t>
            </a:fld>
            <a:endParaRPr lang="en-US" altLang="fi-FI" dirty="0">
              <a:solidFill>
                <a:prstClr val="white"/>
              </a:solidFill>
            </a:endParaRPr>
          </a:p>
        </p:txBody>
      </p:sp>
    </p:spTree>
    <p:extLst>
      <p:ext uri="{BB962C8B-B14F-4D97-AF65-F5344CB8AC3E}">
        <p14:creationId xmlns:p14="http://schemas.microsoft.com/office/powerpoint/2010/main" val="360850713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1_Nostosivu 03">
    <p:bg>
      <p:bgPr>
        <a:solidFill>
          <a:srgbClr val="8CB8C6"/>
        </a:solidFill>
        <a:effectLst/>
      </p:bgPr>
    </p:bg>
    <p:spTree>
      <p:nvGrpSpPr>
        <p:cNvPr id="1" name=""/>
        <p:cNvGrpSpPr/>
        <p:nvPr/>
      </p:nvGrpSpPr>
      <p:grpSpPr>
        <a:xfrm>
          <a:off x="0" y="0"/>
          <a:ext cx="0" cy="0"/>
          <a:chOff x="0" y="0"/>
          <a:chExt cx="0" cy="0"/>
        </a:xfrm>
      </p:grpSpPr>
      <p:sp>
        <p:nvSpPr>
          <p:cNvPr id="7" name="Title 1"/>
          <p:cNvSpPr>
            <a:spLocks noGrp="1"/>
          </p:cNvSpPr>
          <p:nvPr>
            <p:ph type="ctrTitle"/>
          </p:nvPr>
        </p:nvSpPr>
        <p:spPr>
          <a:xfrm>
            <a:off x="457200" y="518583"/>
            <a:ext cx="8001000" cy="5250392"/>
          </a:xfrm>
        </p:spPr>
        <p:txBody>
          <a:bodyPr>
            <a:normAutofit/>
          </a:bodyPr>
          <a:lstStyle>
            <a:lvl1pPr algn="l">
              <a:defRPr sz="5000" b="0" i="0">
                <a:solidFill>
                  <a:schemeClr val="bg1"/>
                </a:solidFill>
              </a:defRPr>
            </a:lvl1pPr>
          </a:lstStyle>
          <a:p>
            <a:r>
              <a:rPr lang="fi-FI" smtClean="0"/>
              <a:t>Muokkaa perustyyl. napsautt.</a:t>
            </a:r>
            <a:endParaRPr lang="en-US" dirty="0"/>
          </a:p>
        </p:txBody>
      </p:sp>
      <p:sp>
        <p:nvSpPr>
          <p:cNvPr id="3" name="Slide Number Placeholder 5"/>
          <p:cNvSpPr>
            <a:spLocks noGrp="1"/>
          </p:cNvSpPr>
          <p:nvPr>
            <p:ph type="sldNum" sz="quarter" idx="10"/>
          </p:nvPr>
        </p:nvSpPr>
        <p:spPr/>
        <p:txBody>
          <a:bodyPr/>
          <a:lstStyle>
            <a:lvl1pPr>
              <a:defRPr smtClean="0">
                <a:solidFill>
                  <a:schemeClr val="bg1"/>
                </a:solidFill>
              </a:defRPr>
            </a:lvl1pPr>
          </a:lstStyle>
          <a:p>
            <a:pPr>
              <a:defRPr/>
            </a:pPr>
            <a:fld id="{C15EB45C-23FC-49A5-B6D3-131EB5591A1A}" type="slidenum">
              <a:rPr lang="en-US" altLang="fi-FI">
                <a:solidFill>
                  <a:prstClr val="white"/>
                </a:solidFill>
              </a:rPr>
              <a:pPr>
                <a:defRPr/>
              </a:pPr>
              <a:t>‹#›</a:t>
            </a:fld>
            <a:endParaRPr lang="en-US" altLang="fi-FI" dirty="0">
              <a:solidFill>
                <a:prstClr val="white"/>
              </a:solidFill>
            </a:endParaRPr>
          </a:p>
        </p:txBody>
      </p:sp>
    </p:spTree>
    <p:extLst>
      <p:ext uri="{BB962C8B-B14F-4D97-AF65-F5344CB8AC3E}">
        <p14:creationId xmlns:p14="http://schemas.microsoft.com/office/powerpoint/2010/main" val="38736726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Otsikkosivu 02">
    <p:spTree>
      <p:nvGrpSpPr>
        <p:cNvPr id="1" name=""/>
        <p:cNvGrpSpPr/>
        <p:nvPr/>
      </p:nvGrpSpPr>
      <p:grpSpPr>
        <a:xfrm>
          <a:off x="0" y="0"/>
          <a:ext cx="0" cy="0"/>
          <a:chOff x="0" y="0"/>
          <a:chExt cx="0" cy="0"/>
        </a:xfrm>
      </p:grpSpPr>
      <p:pic>
        <p:nvPicPr>
          <p:cNvPr id="5" name="Picture 6" descr="PPT_cover_VTV_02_ENG_2015.gif"/>
          <p:cNvPicPr>
            <a:picLocks noChangeAspect="1"/>
          </p:cNvPicPr>
          <p:nvPr userDrawn="1"/>
        </p:nvPicPr>
        <p:blipFill>
          <a:blip r:embed="rId2" cstate="screen">
            <a:extLst>
              <a:ext uri="{28A0092B-C50C-407E-A947-70E740481C1C}">
                <a14:useLocalDpi xmlns:a14="http://schemas.microsoft.com/office/drawing/2010/main"/>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itle 1"/>
          <p:cNvSpPr>
            <a:spLocks noGrp="1"/>
          </p:cNvSpPr>
          <p:nvPr>
            <p:ph type="ctrTitle"/>
          </p:nvPr>
        </p:nvSpPr>
        <p:spPr>
          <a:xfrm>
            <a:off x="457200" y="1407583"/>
            <a:ext cx="8001000" cy="1979084"/>
          </a:xfrm>
        </p:spPr>
        <p:txBody>
          <a:bodyPr>
            <a:normAutofit/>
          </a:bodyPr>
          <a:lstStyle>
            <a:lvl1pPr algn="l">
              <a:defRPr sz="5000" b="1" i="0">
                <a:solidFill>
                  <a:schemeClr val="bg1"/>
                </a:solidFill>
              </a:defRPr>
            </a:lvl1pPr>
          </a:lstStyle>
          <a:p>
            <a:r>
              <a:rPr lang="fi-FI" smtClean="0"/>
              <a:t>Muokkaa perustyyl. napsautt.</a:t>
            </a:r>
            <a:endParaRPr lang="en-US" dirty="0"/>
          </a:p>
        </p:txBody>
      </p:sp>
      <p:sp>
        <p:nvSpPr>
          <p:cNvPr id="7" name="Subtitle 2"/>
          <p:cNvSpPr>
            <a:spLocks noGrp="1"/>
          </p:cNvSpPr>
          <p:nvPr>
            <p:ph type="subTitle" idx="1"/>
          </p:nvPr>
        </p:nvSpPr>
        <p:spPr>
          <a:xfrm>
            <a:off x="457200" y="3386667"/>
            <a:ext cx="4603750" cy="2328334"/>
          </a:xfrm>
        </p:spPr>
        <p:txBody>
          <a:bodyPr lIns="0" tIns="0" rIns="0" bIns="0"/>
          <a:lstStyle>
            <a:lvl1pPr marL="0" indent="0" algn="l">
              <a:spcBef>
                <a:spcPts val="0"/>
              </a:spcBef>
              <a:buNone/>
              <a:defRPr sz="2400">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i-FI" smtClean="0"/>
              <a:t>Muokkaa alaotsikon perustyyliä napsautt.</a:t>
            </a:r>
            <a:endParaRPr lang="en-US" dirty="0"/>
          </a:p>
        </p:txBody>
      </p:sp>
    </p:spTree>
    <p:extLst>
      <p:ext uri="{BB962C8B-B14F-4D97-AF65-F5344CB8AC3E}">
        <p14:creationId xmlns:p14="http://schemas.microsoft.com/office/powerpoint/2010/main" val="131920647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Sisältösivu, perusmalli">
    <p:spTree>
      <p:nvGrpSpPr>
        <p:cNvPr id="1" name=""/>
        <p:cNvGrpSpPr/>
        <p:nvPr/>
      </p:nvGrpSpPr>
      <p:grpSpPr>
        <a:xfrm>
          <a:off x="0" y="0"/>
          <a:ext cx="0" cy="0"/>
          <a:chOff x="0" y="0"/>
          <a:chExt cx="0" cy="0"/>
        </a:xfrm>
      </p:grpSpPr>
      <p:pic>
        <p:nvPicPr>
          <p:cNvPr id="8" name="Picture 6" descr="PPT_cover_VTV_01_ENG_2015.gif"/>
          <p:cNvPicPr>
            <a:picLocks noChangeAspect="1"/>
          </p:cNvPicPr>
          <p:nvPr userDrawn="1"/>
        </p:nvPicPr>
        <p:blipFill>
          <a:blip r:embed="rId2" cstate="screen">
            <a:extLst>
              <a:ext uri="{28A0092B-C50C-407E-A947-70E740481C1C}">
                <a14:useLocalDpi xmlns:a14="http://schemas.microsoft.com/office/drawing/2010/main"/>
              </a:ext>
            </a:extLst>
          </a:blip>
          <a:srcRect/>
          <a:stretch>
            <a:fillRect/>
          </a:stretch>
        </p:blipFill>
        <p:spPr bwMode="auto">
          <a:xfrm>
            <a:off x="4572000" y="0"/>
            <a:ext cx="4572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p:txBody>
          <a:bodyPr/>
          <a:lstStyle/>
          <a:p>
            <a:r>
              <a:rPr lang="fi-FI" smtClean="0"/>
              <a:t>Muokkaa perustyyl. napsautt.</a:t>
            </a:r>
            <a:endParaRPr lang="en-US" dirty="0"/>
          </a:p>
        </p:txBody>
      </p:sp>
      <p:sp>
        <p:nvSpPr>
          <p:cNvPr id="3" name="Content Placeholder 2"/>
          <p:cNvSpPr>
            <a:spLocks noGrp="1"/>
          </p:cNvSpPr>
          <p:nvPr>
            <p:ph idx="1"/>
          </p:nvPr>
        </p:nvSpPr>
        <p:spPr/>
        <p:txBody>
          <a:bodyPr/>
          <a:lstStyle/>
          <a:p>
            <a:pPr lvl="0"/>
            <a:r>
              <a:rPr lang="fi-FI" smtClean="0"/>
              <a:t>Muokkaa tekstin perustyylejä</a:t>
            </a:r>
          </a:p>
          <a:p>
            <a:pPr lvl="1"/>
            <a:r>
              <a:rPr lang="fi-FI" smtClean="0"/>
              <a:t>toinen taso</a:t>
            </a:r>
          </a:p>
          <a:p>
            <a:pPr lvl="2"/>
            <a:r>
              <a:rPr lang="fi-FI" smtClean="0"/>
              <a:t>kolmas taso</a:t>
            </a:r>
          </a:p>
          <a:p>
            <a:pPr lvl="3"/>
            <a:r>
              <a:rPr lang="fi-FI" smtClean="0"/>
              <a:t>neljäs taso</a:t>
            </a:r>
          </a:p>
          <a:p>
            <a:pPr lvl="4"/>
            <a:r>
              <a:rPr lang="fi-FI" smtClean="0"/>
              <a:t>viides taso</a:t>
            </a:r>
            <a:endParaRPr lang="en-US" dirty="0"/>
          </a:p>
        </p:txBody>
      </p:sp>
      <p:sp>
        <p:nvSpPr>
          <p:cNvPr id="5" name="Date Placeholder 3"/>
          <p:cNvSpPr>
            <a:spLocks noGrp="1"/>
          </p:cNvSpPr>
          <p:nvPr>
            <p:ph type="dt" sz="half" idx="10"/>
          </p:nvPr>
        </p:nvSpPr>
        <p:spPr>
          <a:xfrm>
            <a:off x="793749" y="6113467"/>
            <a:ext cx="802137" cy="401637"/>
          </a:xfrm>
        </p:spPr>
        <p:txBody>
          <a:bodyPr/>
          <a:lstStyle>
            <a:lvl1pPr>
              <a:defRPr smtClean="0">
                <a:solidFill>
                  <a:schemeClr val="tx2"/>
                </a:solidFill>
              </a:defRPr>
            </a:lvl1pPr>
          </a:lstStyle>
          <a:p>
            <a:pPr>
              <a:defRPr/>
            </a:pPr>
            <a:fld id="{C906E8AD-C7B1-44B3-84D3-EAF383E26AB8}" type="datetime1">
              <a:rPr lang="en-GB" altLang="fi-FI" smtClean="0"/>
              <a:t>14/01/2019</a:t>
            </a:fld>
            <a:endParaRPr lang="en-US" altLang="fi-FI" dirty="0"/>
          </a:p>
        </p:txBody>
      </p:sp>
      <p:sp>
        <p:nvSpPr>
          <p:cNvPr id="6" name="Footer Placeholder 4"/>
          <p:cNvSpPr>
            <a:spLocks noGrp="1"/>
          </p:cNvSpPr>
          <p:nvPr>
            <p:ph type="ftr" sz="quarter" idx="11"/>
          </p:nvPr>
        </p:nvSpPr>
        <p:spPr/>
        <p:txBody>
          <a:bodyPr/>
          <a:lstStyle>
            <a:lvl1pPr>
              <a:defRPr>
                <a:solidFill>
                  <a:schemeClr val="tx2"/>
                </a:solidFill>
              </a:defRPr>
            </a:lvl1pPr>
          </a:lstStyle>
          <a:p>
            <a:pPr>
              <a:defRPr/>
            </a:pPr>
            <a:endParaRPr lang="en-US" dirty="0"/>
          </a:p>
        </p:txBody>
      </p:sp>
      <p:sp>
        <p:nvSpPr>
          <p:cNvPr id="7" name="Slide Number Placeholder 5"/>
          <p:cNvSpPr>
            <a:spLocks noGrp="1"/>
          </p:cNvSpPr>
          <p:nvPr>
            <p:ph type="sldNum" sz="quarter" idx="12"/>
          </p:nvPr>
        </p:nvSpPr>
        <p:spPr/>
        <p:txBody>
          <a:bodyPr/>
          <a:lstStyle>
            <a:lvl1pPr>
              <a:defRPr smtClean="0">
                <a:solidFill>
                  <a:schemeClr val="tx2"/>
                </a:solidFill>
              </a:defRPr>
            </a:lvl1pPr>
          </a:lstStyle>
          <a:p>
            <a:pPr>
              <a:defRPr/>
            </a:pPr>
            <a:fld id="{9D88ED5C-1A88-4253-A7D1-3670ACBC71FC}" type="slidenum">
              <a:rPr lang="en-US" altLang="fi-FI" smtClean="0"/>
              <a:pPr>
                <a:defRPr/>
              </a:pPr>
              <a:t>‹#›</a:t>
            </a:fld>
            <a:endParaRPr lang="en-US" altLang="fi-FI" dirty="0"/>
          </a:p>
        </p:txBody>
      </p:sp>
    </p:spTree>
    <p:extLst>
      <p:ext uri="{BB962C8B-B14F-4D97-AF65-F5344CB8AC3E}">
        <p14:creationId xmlns:p14="http://schemas.microsoft.com/office/powerpoint/2010/main" val="96857261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Nostosivu 01">
    <p:spTree>
      <p:nvGrpSpPr>
        <p:cNvPr id="1" name=""/>
        <p:cNvGrpSpPr/>
        <p:nvPr/>
      </p:nvGrpSpPr>
      <p:grpSpPr>
        <a:xfrm>
          <a:off x="0" y="0"/>
          <a:ext cx="0" cy="0"/>
          <a:chOff x="0" y="0"/>
          <a:chExt cx="0" cy="0"/>
        </a:xfrm>
      </p:grpSpPr>
      <p:pic>
        <p:nvPicPr>
          <p:cNvPr id="5" name="Picture 6" descr="PPT_cover_VTV_01_ENG_2015.gif"/>
          <p:cNvPicPr>
            <a:picLocks noChangeAspect="1"/>
          </p:cNvPicPr>
          <p:nvPr userDrawn="1"/>
        </p:nvPicPr>
        <p:blipFill>
          <a:blip r:embed="rId2" cstate="screen">
            <a:extLst>
              <a:ext uri="{28A0092B-C50C-407E-A947-70E740481C1C}">
                <a14:useLocalDpi xmlns:a14="http://schemas.microsoft.com/office/drawing/2010/main"/>
              </a:ext>
            </a:extLst>
          </a:blip>
          <a:srcRect/>
          <a:stretch>
            <a:fillRect/>
          </a:stretch>
        </p:blipFill>
        <p:spPr bwMode="auto">
          <a:xfrm>
            <a:off x="4572000" y="0"/>
            <a:ext cx="4572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Title 1"/>
          <p:cNvSpPr>
            <a:spLocks noGrp="1"/>
          </p:cNvSpPr>
          <p:nvPr>
            <p:ph type="ctrTitle"/>
          </p:nvPr>
        </p:nvSpPr>
        <p:spPr>
          <a:xfrm>
            <a:off x="457200" y="518583"/>
            <a:ext cx="8001000" cy="5250392"/>
          </a:xfrm>
        </p:spPr>
        <p:txBody>
          <a:bodyPr>
            <a:normAutofit/>
          </a:bodyPr>
          <a:lstStyle>
            <a:lvl1pPr algn="l">
              <a:defRPr sz="5000" b="0" i="0">
                <a:solidFill>
                  <a:srgbClr val="0075B0"/>
                </a:solidFill>
              </a:defRPr>
            </a:lvl1pPr>
          </a:lstStyle>
          <a:p>
            <a:r>
              <a:rPr lang="fi-FI" smtClean="0"/>
              <a:t>Muokkaa perustyyl. napsautt.</a:t>
            </a:r>
            <a:endParaRPr lang="en-US" dirty="0"/>
          </a:p>
        </p:txBody>
      </p:sp>
      <p:sp>
        <p:nvSpPr>
          <p:cNvPr id="4" name="Slide Number Placeholder 5"/>
          <p:cNvSpPr>
            <a:spLocks noGrp="1"/>
          </p:cNvSpPr>
          <p:nvPr>
            <p:ph type="sldNum" sz="quarter" idx="10"/>
          </p:nvPr>
        </p:nvSpPr>
        <p:spPr/>
        <p:txBody>
          <a:bodyPr/>
          <a:lstStyle>
            <a:lvl1pPr>
              <a:defRPr smtClean="0"/>
            </a:lvl1pPr>
          </a:lstStyle>
          <a:p>
            <a:pPr>
              <a:defRPr/>
            </a:pPr>
            <a:fld id="{899582C6-E76F-4EA0-B27F-08068019E59E}" type="slidenum">
              <a:rPr lang="en-US" altLang="fi-FI"/>
              <a:pPr>
                <a:defRPr/>
              </a:pPr>
              <a:t>‹#›</a:t>
            </a:fld>
            <a:endParaRPr lang="en-US" altLang="fi-FI" dirty="0"/>
          </a:p>
        </p:txBody>
      </p:sp>
    </p:spTree>
    <p:extLst>
      <p:ext uri="{BB962C8B-B14F-4D97-AF65-F5344CB8AC3E}">
        <p14:creationId xmlns:p14="http://schemas.microsoft.com/office/powerpoint/2010/main" val="391727853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Nostosivu 02">
    <p:bg>
      <p:bgPr>
        <a:solidFill>
          <a:srgbClr val="C50084"/>
        </a:solidFill>
        <a:effectLst/>
      </p:bgPr>
    </p:bg>
    <p:spTree>
      <p:nvGrpSpPr>
        <p:cNvPr id="1" name=""/>
        <p:cNvGrpSpPr/>
        <p:nvPr/>
      </p:nvGrpSpPr>
      <p:grpSpPr>
        <a:xfrm>
          <a:off x="0" y="0"/>
          <a:ext cx="0" cy="0"/>
          <a:chOff x="0" y="0"/>
          <a:chExt cx="0" cy="0"/>
        </a:xfrm>
      </p:grpSpPr>
      <p:sp>
        <p:nvSpPr>
          <p:cNvPr id="9" name="Title 1"/>
          <p:cNvSpPr>
            <a:spLocks noGrp="1"/>
          </p:cNvSpPr>
          <p:nvPr>
            <p:ph type="ctrTitle"/>
          </p:nvPr>
        </p:nvSpPr>
        <p:spPr>
          <a:xfrm>
            <a:off x="457200" y="518583"/>
            <a:ext cx="8001000" cy="5250392"/>
          </a:xfrm>
        </p:spPr>
        <p:txBody>
          <a:bodyPr>
            <a:normAutofit/>
          </a:bodyPr>
          <a:lstStyle>
            <a:lvl1pPr algn="l">
              <a:defRPr sz="5000" b="0" i="0">
                <a:solidFill>
                  <a:schemeClr val="bg1"/>
                </a:solidFill>
              </a:defRPr>
            </a:lvl1pPr>
          </a:lstStyle>
          <a:p>
            <a:r>
              <a:rPr lang="fi-FI" smtClean="0"/>
              <a:t>Muokkaa perustyyl. napsautt.</a:t>
            </a:r>
            <a:endParaRPr lang="en-US" dirty="0"/>
          </a:p>
        </p:txBody>
      </p:sp>
      <p:sp>
        <p:nvSpPr>
          <p:cNvPr id="3" name="Slide Number Placeholder 5"/>
          <p:cNvSpPr>
            <a:spLocks noGrp="1"/>
          </p:cNvSpPr>
          <p:nvPr>
            <p:ph type="sldNum" sz="quarter" idx="10"/>
          </p:nvPr>
        </p:nvSpPr>
        <p:spPr/>
        <p:txBody>
          <a:bodyPr/>
          <a:lstStyle>
            <a:lvl1pPr>
              <a:defRPr smtClean="0">
                <a:solidFill>
                  <a:schemeClr val="bg1"/>
                </a:solidFill>
              </a:defRPr>
            </a:lvl1pPr>
          </a:lstStyle>
          <a:p>
            <a:pPr>
              <a:defRPr/>
            </a:pPr>
            <a:fld id="{9D081E42-A430-4D91-9BF9-4D445FC8E836}" type="slidenum">
              <a:rPr lang="en-US" altLang="fi-FI"/>
              <a:pPr>
                <a:defRPr/>
              </a:pPr>
              <a:t>‹#›</a:t>
            </a:fld>
            <a:endParaRPr lang="en-US" altLang="fi-FI" dirty="0"/>
          </a:p>
        </p:txBody>
      </p:sp>
    </p:spTree>
    <p:extLst>
      <p:ext uri="{BB962C8B-B14F-4D97-AF65-F5344CB8AC3E}">
        <p14:creationId xmlns:p14="http://schemas.microsoft.com/office/powerpoint/2010/main" val="334086087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Nostosivu 03">
    <p:bg>
      <p:bgPr>
        <a:solidFill>
          <a:srgbClr val="8CB8C6"/>
        </a:solidFill>
        <a:effectLst/>
      </p:bgPr>
    </p:bg>
    <p:spTree>
      <p:nvGrpSpPr>
        <p:cNvPr id="1" name=""/>
        <p:cNvGrpSpPr/>
        <p:nvPr/>
      </p:nvGrpSpPr>
      <p:grpSpPr>
        <a:xfrm>
          <a:off x="0" y="0"/>
          <a:ext cx="0" cy="0"/>
          <a:chOff x="0" y="0"/>
          <a:chExt cx="0" cy="0"/>
        </a:xfrm>
      </p:grpSpPr>
      <p:sp>
        <p:nvSpPr>
          <p:cNvPr id="7" name="Title 1"/>
          <p:cNvSpPr>
            <a:spLocks noGrp="1"/>
          </p:cNvSpPr>
          <p:nvPr>
            <p:ph type="ctrTitle"/>
          </p:nvPr>
        </p:nvSpPr>
        <p:spPr>
          <a:xfrm>
            <a:off x="457200" y="518583"/>
            <a:ext cx="8001000" cy="5250392"/>
          </a:xfrm>
        </p:spPr>
        <p:txBody>
          <a:bodyPr>
            <a:normAutofit/>
          </a:bodyPr>
          <a:lstStyle>
            <a:lvl1pPr algn="l">
              <a:defRPr sz="5000" b="0" i="0">
                <a:solidFill>
                  <a:schemeClr val="bg1"/>
                </a:solidFill>
              </a:defRPr>
            </a:lvl1pPr>
          </a:lstStyle>
          <a:p>
            <a:r>
              <a:rPr lang="fi-FI" smtClean="0"/>
              <a:t>Muokkaa perustyyl. napsautt.</a:t>
            </a:r>
            <a:endParaRPr lang="en-US" dirty="0"/>
          </a:p>
        </p:txBody>
      </p:sp>
      <p:sp>
        <p:nvSpPr>
          <p:cNvPr id="3" name="Slide Number Placeholder 5"/>
          <p:cNvSpPr>
            <a:spLocks noGrp="1"/>
          </p:cNvSpPr>
          <p:nvPr>
            <p:ph type="sldNum" sz="quarter" idx="10"/>
          </p:nvPr>
        </p:nvSpPr>
        <p:spPr/>
        <p:txBody>
          <a:bodyPr/>
          <a:lstStyle>
            <a:lvl1pPr>
              <a:defRPr smtClean="0">
                <a:solidFill>
                  <a:schemeClr val="bg1"/>
                </a:solidFill>
              </a:defRPr>
            </a:lvl1pPr>
          </a:lstStyle>
          <a:p>
            <a:pPr>
              <a:defRPr/>
            </a:pPr>
            <a:fld id="{C15EB45C-23FC-49A5-B6D3-131EB5591A1A}" type="slidenum">
              <a:rPr lang="en-US" altLang="fi-FI"/>
              <a:pPr>
                <a:defRPr/>
              </a:pPr>
              <a:t>‹#›</a:t>
            </a:fld>
            <a:endParaRPr lang="en-US" altLang="fi-FI" dirty="0"/>
          </a:p>
        </p:txBody>
      </p:sp>
    </p:spTree>
    <p:extLst>
      <p:ext uri="{BB962C8B-B14F-4D97-AF65-F5344CB8AC3E}">
        <p14:creationId xmlns:p14="http://schemas.microsoft.com/office/powerpoint/2010/main" val="105355579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Nostosivu 04">
    <p:bg>
      <p:bgPr>
        <a:solidFill>
          <a:srgbClr val="0075B0"/>
        </a:solidFill>
        <a:effectLst/>
      </p:bgPr>
    </p:bg>
    <p:spTree>
      <p:nvGrpSpPr>
        <p:cNvPr id="1" name=""/>
        <p:cNvGrpSpPr/>
        <p:nvPr/>
      </p:nvGrpSpPr>
      <p:grpSpPr>
        <a:xfrm>
          <a:off x="0" y="0"/>
          <a:ext cx="0" cy="0"/>
          <a:chOff x="0" y="0"/>
          <a:chExt cx="0" cy="0"/>
        </a:xfrm>
      </p:grpSpPr>
      <p:sp>
        <p:nvSpPr>
          <p:cNvPr id="10" name="Title 1"/>
          <p:cNvSpPr>
            <a:spLocks noGrp="1"/>
          </p:cNvSpPr>
          <p:nvPr>
            <p:ph type="ctrTitle"/>
          </p:nvPr>
        </p:nvSpPr>
        <p:spPr>
          <a:xfrm>
            <a:off x="457200" y="518583"/>
            <a:ext cx="8001000" cy="5250392"/>
          </a:xfrm>
        </p:spPr>
        <p:txBody>
          <a:bodyPr>
            <a:normAutofit/>
          </a:bodyPr>
          <a:lstStyle>
            <a:lvl1pPr algn="l">
              <a:defRPr sz="5000" b="0" i="0">
                <a:solidFill>
                  <a:schemeClr val="bg1"/>
                </a:solidFill>
              </a:defRPr>
            </a:lvl1pPr>
          </a:lstStyle>
          <a:p>
            <a:r>
              <a:rPr lang="fi-FI" smtClean="0"/>
              <a:t>Muokkaa perustyyl. napsautt.</a:t>
            </a:r>
            <a:endParaRPr lang="en-US" dirty="0"/>
          </a:p>
        </p:txBody>
      </p:sp>
      <p:sp>
        <p:nvSpPr>
          <p:cNvPr id="3" name="Slide Number Placeholder 5"/>
          <p:cNvSpPr>
            <a:spLocks noGrp="1"/>
          </p:cNvSpPr>
          <p:nvPr>
            <p:ph type="sldNum" sz="quarter" idx="10"/>
          </p:nvPr>
        </p:nvSpPr>
        <p:spPr/>
        <p:txBody>
          <a:bodyPr/>
          <a:lstStyle>
            <a:lvl1pPr>
              <a:defRPr smtClean="0">
                <a:solidFill>
                  <a:schemeClr val="bg1"/>
                </a:solidFill>
              </a:defRPr>
            </a:lvl1pPr>
          </a:lstStyle>
          <a:p>
            <a:pPr>
              <a:defRPr/>
            </a:pPr>
            <a:fld id="{1E6107A2-BE08-46E4-9FF3-2FF3206B0CBF}" type="slidenum">
              <a:rPr lang="en-US" altLang="fi-FI"/>
              <a:pPr>
                <a:defRPr/>
              </a:pPr>
              <a:t>‹#›</a:t>
            </a:fld>
            <a:endParaRPr lang="en-US" altLang="fi-FI" dirty="0"/>
          </a:p>
        </p:txBody>
      </p:sp>
    </p:spTree>
    <p:extLst>
      <p:ext uri="{BB962C8B-B14F-4D97-AF65-F5344CB8AC3E}">
        <p14:creationId xmlns:p14="http://schemas.microsoft.com/office/powerpoint/2010/main" val="383248042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Nostosivu 05">
    <p:bg>
      <p:bgPr>
        <a:solidFill>
          <a:srgbClr val="00B092"/>
        </a:solidFill>
        <a:effectLst/>
      </p:bgPr>
    </p:bg>
    <p:spTree>
      <p:nvGrpSpPr>
        <p:cNvPr id="1" name=""/>
        <p:cNvGrpSpPr/>
        <p:nvPr/>
      </p:nvGrpSpPr>
      <p:grpSpPr>
        <a:xfrm>
          <a:off x="0" y="0"/>
          <a:ext cx="0" cy="0"/>
          <a:chOff x="0" y="0"/>
          <a:chExt cx="0" cy="0"/>
        </a:xfrm>
      </p:grpSpPr>
      <p:sp>
        <p:nvSpPr>
          <p:cNvPr id="9" name="Title 1"/>
          <p:cNvSpPr>
            <a:spLocks noGrp="1"/>
          </p:cNvSpPr>
          <p:nvPr>
            <p:ph type="ctrTitle"/>
          </p:nvPr>
        </p:nvSpPr>
        <p:spPr>
          <a:xfrm>
            <a:off x="457200" y="518583"/>
            <a:ext cx="8001000" cy="5250392"/>
          </a:xfrm>
        </p:spPr>
        <p:txBody>
          <a:bodyPr>
            <a:normAutofit/>
          </a:bodyPr>
          <a:lstStyle>
            <a:lvl1pPr algn="l">
              <a:defRPr sz="5000" b="0" i="0">
                <a:solidFill>
                  <a:schemeClr val="bg1"/>
                </a:solidFill>
              </a:defRPr>
            </a:lvl1pPr>
          </a:lstStyle>
          <a:p>
            <a:r>
              <a:rPr lang="fi-FI" smtClean="0"/>
              <a:t>Muokkaa perustyyl. napsautt.</a:t>
            </a:r>
            <a:endParaRPr lang="en-US" dirty="0"/>
          </a:p>
        </p:txBody>
      </p:sp>
      <p:sp>
        <p:nvSpPr>
          <p:cNvPr id="3" name="Slide Number Placeholder 5"/>
          <p:cNvSpPr>
            <a:spLocks noGrp="1"/>
          </p:cNvSpPr>
          <p:nvPr>
            <p:ph type="sldNum" sz="quarter" idx="10"/>
          </p:nvPr>
        </p:nvSpPr>
        <p:spPr/>
        <p:txBody>
          <a:bodyPr/>
          <a:lstStyle>
            <a:lvl1pPr>
              <a:defRPr smtClean="0">
                <a:solidFill>
                  <a:schemeClr val="bg1"/>
                </a:solidFill>
              </a:defRPr>
            </a:lvl1pPr>
          </a:lstStyle>
          <a:p>
            <a:pPr>
              <a:defRPr/>
            </a:pPr>
            <a:fld id="{9D081E42-A430-4D91-9BF9-4D445FC8E836}" type="slidenum">
              <a:rPr lang="en-US" altLang="fi-FI"/>
              <a:pPr>
                <a:defRPr/>
              </a:pPr>
              <a:t>‹#›</a:t>
            </a:fld>
            <a:endParaRPr lang="en-US" altLang="fi-FI" dirty="0"/>
          </a:p>
        </p:txBody>
      </p:sp>
    </p:spTree>
    <p:extLst>
      <p:ext uri="{BB962C8B-B14F-4D97-AF65-F5344CB8AC3E}">
        <p14:creationId xmlns:p14="http://schemas.microsoft.com/office/powerpoint/2010/main" val="276716954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Nostosivu 06">
    <p:bg>
      <p:bgPr>
        <a:solidFill>
          <a:srgbClr val="970254"/>
        </a:solidFill>
        <a:effectLst/>
      </p:bgPr>
    </p:bg>
    <p:spTree>
      <p:nvGrpSpPr>
        <p:cNvPr id="1" name=""/>
        <p:cNvGrpSpPr/>
        <p:nvPr/>
      </p:nvGrpSpPr>
      <p:grpSpPr>
        <a:xfrm>
          <a:off x="0" y="0"/>
          <a:ext cx="0" cy="0"/>
          <a:chOff x="0" y="0"/>
          <a:chExt cx="0" cy="0"/>
        </a:xfrm>
      </p:grpSpPr>
      <p:sp>
        <p:nvSpPr>
          <p:cNvPr id="7" name="Title 1"/>
          <p:cNvSpPr>
            <a:spLocks noGrp="1"/>
          </p:cNvSpPr>
          <p:nvPr>
            <p:ph type="ctrTitle"/>
          </p:nvPr>
        </p:nvSpPr>
        <p:spPr>
          <a:xfrm>
            <a:off x="457200" y="518583"/>
            <a:ext cx="8001000" cy="5250392"/>
          </a:xfrm>
        </p:spPr>
        <p:txBody>
          <a:bodyPr>
            <a:normAutofit/>
          </a:bodyPr>
          <a:lstStyle>
            <a:lvl1pPr algn="l">
              <a:defRPr sz="5000" b="0" i="0">
                <a:solidFill>
                  <a:schemeClr val="bg1"/>
                </a:solidFill>
              </a:defRPr>
            </a:lvl1pPr>
          </a:lstStyle>
          <a:p>
            <a:r>
              <a:rPr lang="fi-FI" smtClean="0"/>
              <a:t>Muokkaa perustyyl. napsautt.</a:t>
            </a:r>
            <a:endParaRPr lang="en-US" dirty="0"/>
          </a:p>
        </p:txBody>
      </p:sp>
      <p:sp>
        <p:nvSpPr>
          <p:cNvPr id="3" name="Slide Number Placeholder 5"/>
          <p:cNvSpPr>
            <a:spLocks noGrp="1"/>
          </p:cNvSpPr>
          <p:nvPr>
            <p:ph type="sldNum" sz="quarter" idx="10"/>
          </p:nvPr>
        </p:nvSpPr>
        <p:spPr/>
        <p:txBody>
          <a:bodyPr/>
          <a:lstStyle>
            <a:lvl1pPr>
              <a:defRPr smtClean="0">
                <a:solidFill>
                  <a:schemeClr val="bg1"/>
                </a:solidFill>
              </a:defRPr>
            </a:lvl1pPr>
          </a:lstStyle>
          <a:p>
            <a:pPr>
              <a:defRPr/>
            </a:pPr>
            <a:fld id="{298D9137-0A9D-470D-9DAE-DDE58171FDD1}" type="slidenum">
              <a:rPr lang="en-US" altLang="fi-FI"/>
              <a:pPr>
                <a:defRPr/>
              </a:pPr>
              <a:t>‹#›</a:t>
            </a:fld>
            <a:endParaRPr lang="en-US" altLang="fi-FI" dirty="0"/>
          </a:p>
        </p:txBody>
      </p:sp>
    </p:spTree>
    <p:extLst>
      <p:ext uri="{BB962C8B-B14F-4D97-AF65-F5344CB8AC3E}">
        <p14:creationId xmlns:p14="http://schemas.microsoft.com/office/powerpoint/2010/main" val="3526633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lvl="0"/>
            <a:r>
              <a:rPr lang="fi-FI" altLang="fi-FI"/>
              <a:t>Muokkaa tyyliä napsauttamalla</a:t>
            </a:r>
            <a:endParaRPr lang="en-US" altLang="fi-FI"/>
          </a:p>
        </p:txBody>
      </p:sp>
      <p:sp>
        <p:nvSpPr>
          <p:cNvPr id="1027" name="Text Placeholder 2"/>
          <p:cNvSpPr>
            <a:spLocks noGrp="1"/>
          </p:cNvSpPr>
          <p:nvPr>
            <p:ph type="body" idx="1"/>
          </p:nvPr>
        </p:nvSpPr>
        <p:spPr bwMode="auto">
          <a:xfrm>
            <a:off x="457200" y="1600200"/>
            <a:ext cx="82296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fi-FI" altLang="fi-FI"/>
              <a:t>Muokkaa tyyliä napsauttamalla</a:t>
            </a:r>
          </a:p>
          <a:p>
            <a:pPr lvl="1"/>
            <a:r>
              <a:rPr lang="fi-FI" altLang="fi-FI"/>
              <a:t>Toinen taso</a:t>
            </a:r>
          </a:p>
          <a:p>
            <a:pPr lvl="2"/>
            <a:r>
              <a:rPr lang="fi-FI" altLang="fi-FI"/>
              <a:t>Kolmas taso</a:t>
            </a:r>
          </a:p>
          <a:p>
            <a:pPr lvl="3"/>
            <a:r>
              <a:rPr lang="fi-FI" altLang="fi-FI"/>
              <a:t>Neljäs taso</a:t>
            </a:r>
          </a:p>
          <a:p>
            <a:pPr lvl="4"/>
            <a:r>
              <a:rPr lang="fi-FI" altLang="fi-FI"/>
              <a:t>Viides taso</a:t>
            </a:r>
            <a:endParaRPr lang="en-US" altLang="fi-FI"/>
          </a:p>
        </p:txBody>
      </p:sp>
      <p:sp>
        <p:nvSpPr>
          <p:cNvPr id="4" name="Date Placeholder 3"/>
          <p:cNvSpPr>
            <a:spLocks noGrp="1"/>
          </p:cNvSpPr>
          <p:nvPr>
            <p:ph type="dt" sz="half" idx="2"/>
          </p:nvPr>
        </p:nvSpPr>
        <p:spPr>
          <a:xfrm>
            <a:off x="793750" y="6113467"/>
            <a:ext cx="819390" cy="401637"/>
          </a:xfrm>
          <a:prstGeom prst="rect">
            <a:avLst/>
          </a:prstGeom>
        </p:spPr>
        <p:txBody>
          <a:bodyPr vert="horz" wrap="square" lIns="0" tIns="0" rIns="0" bIns="0" numCol="1" anchor="ctr" anchorCtr="0" compatLnSpc="1">
            <a:prstTxWarp prst="textNoShape">
              <a:avLst/>
            </a:prstTxWarp>
          </a:bodyPr>
          <a:lstStyle>
            <a:lvl1pPr>
              <a:defRPr sz="1200" smtClean="0">
                <a:solidFill>
                  <a:schemeClr val="tx2"/>
                </a:solidFill>
              </a:defRPr>
            </a:lvl1pPr>
          </a:lstStyle>
          <a:p>
            <a:pPr>
              <a:defRPr/>
            </a:pPr>
            <a:fld id="{20BB939F-E8F4-4F17-A5C7-61F48455E4F6}" type="datetime1">
              <a:rPr lang="en-GB" altLang="fi-FI" smtClean="0"/>
              <a:t>14/01/2019</a:t>
            </a:fld>
            <a:endParaRPr lang="en-US" altLang="fi-FI" dirty="0"/>
          </a:p>
        </p:txBody>
      </p:sp>
      <p:sp>
        <p:nvSpPr>
          <p:cNvPr id="5" name="Footer Placeholder 4"/>
          <p:cNvSpPr>
            <a:spLocks noGrp="1"/>
          </p:cNvSpPr>
          <p:nvPr>
            <p:ph type="ftr" sz="quarter" idx="3"/>
          </p:nvPr>
        </p:nvSpPr>
        <p:spPr>
          <a:xfrm>
            <a:off x="1524002" y="6113467"/>
            <a:ext cx="3662363" cy="401637"/>
          </a:xfrm>
          <a:prstGeom prst="rect">
            <a:avLst/>
          </a:prstGeom>
        </p:spPr>
        <p:txBody>
          <a:bodyPr vert="horz" lIns="0" tIns="0" rIns="0" bIns="0" rtlCol="0" anchor="ctr"/>
          <a:lstStyle>
            <a:lvl1pPr algn="ctr" fontAlgn="auto">
              <a:spcBef>
                <a:spcPts val="0"/>
              </a:spcBef>
              <a:spcAft>
                <a:spcPts val="0"/>
              </a:spcAft>
              <a:defRPr sz="1200" b="0" i="0">
                <a:solidFill>
                  <a:schemeClr val="tx2"/>
                </a:solidFill>
                <a:latin typeface="+mn-lt"/>
                <a:ea typeface="+mn-ea"/>
                <a:cs typeface="+mn-cs"/>
              </a:defRPr>
            </a:lvl1pPr>
          </a:lstStyle>
          <a:p>
            <a:pPr>
              <a:defRPr/>
            </a:pPr>
            <a:endParaRPr lang="en-US" dirty="0"/>
          </a:p>
        </p:txBody>
      </p:sp>
      <p:sp>
        <p:nvSpPr>
          <p:cNvPr id="6" name="Slide Number Placeholder 5"/>
          <p:cNvSpPr>
            <a:spLocks noGrp="1"/>
          </p:cNvSpPr>
          <p:nvPr>
            <p:ph type="sldNum" sz="quarter" idx="4"/>
          </p:nvPr>
        </p:nvSpPr>
        <p:spPr>
          <a:xfrm>
            <a:off x="457200" y="6113467"/>
            <a:ext cx="336550" cy="401637"/>
          </a:xfrm>
          <a:prstGeom prst="rect">
            <a:avLst/>
          </a:prstGeom>
        </p:spPr>
        <p:txBody>
          <a:bodyPr vert="horz" wrap="square" lIns="0" tIns="0" rIns="0" bIns="0" numCol="1" anchor="ctr" anchorCtr="0" compatLnSpc="1">
            <a:prstTxWarp prst="textNoShape">
              <a:avLst/>
            </a:prstTxWarp>
          </a:bodyPr>
          <a:lstStyle>
            <a:lvl1pPr>
              <a:defRPr sz="1200" smtClean="0">
                <a:solidFill>
                  <a:schemeClr val="tx2"/>
                </a:solidFill>
              </a:defRPr>
            </a:lvl1pPr>
          </a:lstStyle>
          <a:p>
            <a:pPr>
              <a:defRPr/>
            </a:pPr>
            <a:fld id="{E296F9E1-0714-4D1E-8657-29DCFD993B67}" type="slidenum">
              <a:rPr lang="en-US" altLang="fi-FI" smtClean="0"/>
              <a:pPr>
                <a:defRPr/>
              </a:pPr>
              <a:t>‹#›</a:t>
            </a:fld>
            <a:endParaRPr lang="en-US" altLang="fi-FI" dirty="0"/>
          </a:p>
        </p:txBody>
      </p:sp>
    </p:spTree>
  </p:cSld>
  <p:clrMap bg1="lt1" tx1="dk1" bg2="lt2" tx2="dk2" accent1="accent1" accent2="accent2" accent3="accent3" accent4="accent4" accent5="accent5" accent6="accent6" hlink="hlink" folHlink="folHlink"/>
  <p:sldLayoutIdLst>
    <p:sldLayoutId id="2147483830" r:id="rId1"/>
    <p:sldLayoutId id="2147483831" r:id="rId2"/>
    <p:sldLayoutId id="2147483832" r:id="rId3"/>
    <p:sldLayoutId id="2147483833" r:id="rId4"/>
    <p:sldLayoutId id="2147483834" r:id="rId5"/>
    <p:sldLayoutId id="2147483838" r:id="rId6"/>
    <p:sldLayoutId id="2147483835" r:id="rId7"/>
    <p:sldLayoutId id="2147483845" r:id="rId8"/>
    <p:sldLayoutId id="2147483839" r:id="rId9"/>
    <p:sldLayoutId id="2147483837" r:id="rId10"/>
    <p:sldLayoutId id="2147483840" r:id="rId11"/>
    <p:sldLayoutId id="2147483841" r:id="rId12"/>
    <p:sldLayoutId id="2147483843" r:id="rId13"/>
    <p:sldLayoutId id="2147483844" r:id="rId14"/>
    <p:sldLayoutId id="2147483858" r:id="rId15"/>
    <p:sldLayoutId id="2147483859" r:id="rId16"/>
    <p:sldLayoutId id="2147483860" r:id="rId17"/>
  </p:sldLayoutIdLst>
  <p:hf sldNum="0" hdr="0" ftr="0" dt="0"/>
  <p:txStyles>
    <p:titleStyle>
      <a:lvl1pPr algn="l" defTabSz="457200" rtl="0" eaLnBrk="1" fontAlgn="base" hangingPunct="1">
        <a:spcBef>
          <a:spcPct val="0"/>
        </a:spcBef>
        <a:spcAft>
          <a:spcPct val="0"/>
        </a:spcAft>
        <a:defRPr sz="3600" b="1" kern="1200">
          <a:solidFill>
            <a:schemeClr val="tx2"/>
          </a:solidFill>
          <a:latin typeface="+mj-lt"/>
          <a:ea typeface="Geneva" charset="0"/>
          <a:cs typeface="Geneva" charset="0"/>
        </a:defRPr>
      </a:lvl1pPr>
      <a:lvl2pPr algn="l" defTabSz="457200" rtl="0" eaLnBrk="1" fontAlgn="base" hangingPunct="1">
        <a:spcBef>
          <a:spcPct val="0"/>
        </a:spcBef>
        <a:spcAft>
          <a:spcPct val="0"/>
        </a:spcAft>
        <a:defRPr sz="3600" b="1">
          <a:solidFill>
            <a:schemeClr val="tx2"/>
          </a:solidFill>
          <a:latin typeface="Calibri" charset="0"/>
          <a:ea typeface="Geneva" charset="0"/>
          <a:cs typeface="Geneva" charset="0"/>
        </a:defRPr>
      </a:lvl2pPr>
      <a:lvl3pPr algn="l" defTabSz="457200" rtl="0" eaLnBrk="1" fontAlgn="base" hangingPunct="1">
        <a:spcBef>
          <a:spcPct val="0"/>
        </a:spcBef>
        <a:spcAft>
          <a:spcPct val="0"/>
        </a:spcAft>
        <a:defRPr sz="3600" b="1">
          <a:solidFill>
            <a:schemeClr val="tx2"/>
          </a:solidFill>
          <a:latin typeface="Calibri" charset="0"/>
          <a:ea typeface="Geneva" charset="0"/>
          <a:cs typeface="Geneva" charset="0"/>
        </a:defRPr>
      </a:lvl3pPr>
      <a:lvl4pPr algn="l" defTabSz="457200" rtl="0" eaLnBrk="1" fontAlgn="base" hangingPunct="1">
        <a:spcBef>
          <a:spcPct val="0"/>
        </a:spcBef>
        <a:spcAft>
          <a:spcPct val="0"/>
        </a:spcAft>
        <a:defRPr sz="3600" b="1">
          <a:solidFill>
            <a:schemeClr val="tx2"/>
          </a:solidFill>
          <a:latin typeface="Calibri" charset="0"/>
          <a:ea typeface="Geneva" charset="0"/>
          <a:cs typeface="Geneva" charset="0"/>
        </a:defRPr>
      </a:lvl4pPr>
      <a:lvl5pPr algn="l" defTabSz="457200" rtl="0" eaLnBrk="1" fontAlgn="base" hangingPunct="1">
        <a:spcBef>
          <a:spcPct val="0"/>
        </a:spcBef>
        <a:spcAft>
          <a:spcPct val="0"/>
        </a:spcAft>
        <a:defRPr sz="3600" b="1">
          <a:solidFill>
            <a:schemeClr val="tx2"/>
          </a:solidFill>
          <a:latin typeface="Calibri" charset="0"/>
          <a:ea typeface="Geneva" charset="0"/>
          <a:cs typeface="Geneva" charset="0"/>
        </a:defRPr>
      </a:lvl5pPr>
      <a:lvl6pPr marL="457200" algn="l" defTabSz="457200" rtl="0" eaLnBrk="1" fontAlgn="base" hangingPunct="1">
        <a:spcBef>
          <a:spcPct val="0"/>
        </a:spcBef>
        <a:spcAft>
          <a:spcPct val="0"/>
        </a:spcAft>
        <a:defRPr sz="3600" b="1">
          <a:solidFill>
            <a:schemeClr val="tx2"/>
          </a:solidFill>
          <a:latin typeface="Calibri" charset="0"/>
          <a:ea typeface="Geneva" charset="0"/>
          <a:cs typeface="Geneva" charset="0"/>
        </a:defRPr>
      </a:lvl6pPr>
      <a:lvl7pPr marL="914400" algn="l" defTabSz="457200" rtl="0" eaLnBrk="1" fontAlgn="base" hangingPunct="1">
        <a:spcBef>
          <a:spcPct val="0"/>
        </a:spcBef>
        <a:spcAft>
          <a:spcPct val="0"/>
        </a:spcAft>
        <a:defRPr sz="3600" b="1">
          <a:solidFill>
            <a:schemeClr val="tx2"/>
          </a:solidFill>
          <a:latin typeface="Calibri" charset="0"/>
          <a:ea typeface="Geneva" charset="0"/>
          <a:cs typeface="Geneva" charset="0"/>
        </a:defRPr>
      </a:lvl7pPr>
      <a:lvl8pPr marL="1371600" algn="l" defTabSz="457200" rtl="0" eaLnBrk="1" fontAlgn="base" hangingPunct="1">
        <a:spcBef>
          <a:spcPct val="0"/>
        </a:spcBef>
        <a:spcAft>
          <a:spcPct val="0"/>
        </a:spcAft>
        <a:defRPr sz="3600" b="1">
          <a:solidFill>
            <a:schemeClr val="tx2"/>
          </a:solidFill>
          <a:latin typeface="Calibri" charset="0"/>
          <a:ea typeface="Geneva" charset="0"/>
          <a:cs typeface="Geneva" charset="0"/>
        </a:defRPr>
      </a:lvl8pPr>
      <a:lvl9pPr marL="1828800" algn="l" defTabSz="457200" rtl="0" eaLnBrk="1" fontAlgn="base" hangingPunct="1">
        <a:spcBef>
          <a:spcPct val="0"/>
        </a:spcBef>
        <a:spcAft>
          <a:spcPct val="0"/>
        </a:spcAft>
        <a:defRPr sz="3600" b="1">
          <a:solidFill>
            <a:schemeClr val="tx2"/>
          </a:solidFill>
          <a:latin typeface="Calibri" charset="0"/>
          <a:ea typeface="Geneva" charset="0"/>
          <a:cs typeface="Geneva" charset="0"/>
        </a:defRPr>
      </a:lvl9pPr>
    </p:titleStyle>
    <p:bodyStyle>
      <a:lvl1pPr marL="342900" indent="-342900" algn="l" defTabSz="457200" rtl="0" eaLnBrk="1" fontAlgn="base" hangingPunct="1">
        <a:spcBef>
          <a:spcPct val="20000"/>
        </a:spcBef>
        <a:spcAft>
          <a:spcPct val="0"/>
        </a:spcAft>
        <a:buClr>
          <a:schemeClr val="tx2"/>
        </a:buClr>
        <a:buFont typeface="Arial" pitchFamily="34" charset="0"/>
        <a:buChar char="•"/>
        <a:defRPr sz="3200" kern="1200">
          <a:solidFill>
            <a:schemeClr val="tx1"/>
          </a:solidFill>
          <a:latin typeface="+mn-lt"/>
          <a:ea typeface="Geneva" charset="0"/>
          <a:cs typeface="Geneva" charset="0"/>
        </a:defRPr>
      </a:lvl1pPr>
      <a:lvl2pPr marL="742950" indent="-285750" algn="l" defTabSz="457200" rtl="0" eaLnBrk="1" fontAlgn="base" hangingPunct="1">
        <a:spcBef>
          <a:spcPct val="20000"/>
        </a:spcBef>
        <a:spcAft>
          <a:spcPct val="0"/>
        </a:spcAft>
        <a:buFont typeface="Arial" pitchFamily="34" charset="0"/>
        <a:buChar char="–"/>
        <a:defRPr sz="2600" kern="1200">
          <a:solidFill>
            <a:schemeClr val="tx1"/>
          </a:solidFill>
          <a:latin typeface="+mn-lt"/>
          <a:ea typeface="Geneva" charset="0"/>
          <a:cs typeface="+mn-cs"/>
        </a:defRPr>
      </a:lvl2pPr>
      <a:lvl3pPr marL="1143000" indent="-228600" algn="l" defTabSz="457200" rtl="0" eaLnBrk="1" fontAlgn="base" hangingPunct="1">
        <a:spcBef>
          <a:spcPct val="20000"/>
        </a:spcBef>
        <a:spcAft>
          <a:spcPct val="0"/>
        </a:spcAft>
        <a:buFont typeface="Arial" pitchFamily="34" charset="0"/>
        <a:buChar char="•"/>
        <a:defRPr sz="2400" kern="1200">
          <a:solidFill>
            <a:schemeClr val="tx1"/>
          </a:solidFill>
          <a:latin typeface="+mn-lt"/>
          <a:ea typeface="Geneva" charset="0"/>
          <a:cs typeface="+mn-cs"/>
        </a:defRPr>
      </a:lvl3pPr>
      <a:lvl4pPr marL="1600200" indent="-228600" algn="l" defTabSz="457200" rtl="0" eaLnBrk="1" fontAlgn="base" hangingPunct="1">
        <a:spcBef>
          <a:spcPct val="20000"/>
        </a:spcBef>
        <a:spcAft>
          <a:spcPct val="0"/>
        </a:spcAft>
        <a:buFont typeface="Arial" pitchFamily="34" charset="0"/>
        <a:buChar char="–"/>
        <a:defRPr sz="2000" kern="1200">
          <a:solidFill>
            <a:schemeClr val="tx1"/>
          </a:solidFill>
          <a:latin typeface="+mn-lt"/>
          <a:ea typeface="Geneva" charset="0"/>
          <a:cs typeface="+mn-cs"/>
        </a:defRPr>
      </a:lvl4pPr>
      <a:lvl5pPr marL="2057400" indent="-228600" algn="l" defTabSz="457200" rtl="0" eaLnBrk="1" fontAlgn="base" hangingPunct="1">
        <a:spcBef>
          <a:spcPct val="20000"/>
        </a:spcBef>
        <a:spcAft>
          <a:spcPct val="0"/>
        </a:spcAft>
        <a:buFont typeface="Arial" pitchFamily="34" charset="0"/>
        <a:buChar char="»"/>
        <a:defRPr sz="2000" kern="1200">
          <a:solidFill>
            <a:schemeClr val="tx1"/>
          </a:solidFill>
          <a:latin typeface="+mn-lt"/>
          <a:ea typeface="Geneva" charset="0"/>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ctrTitle"/>
          </p:nvPr>
        </p:nvSpPr>
        <p:spPr>
          <a:xfrm>
            <a:off x="457200" y="1408113"/>
            <a:ext cx="8001000" cy="1770062"/>
          </a:xfrm>
        </p:spPr>
        <p:txBody>
          <a:bodyPr>
            <a:normAutofit fontScale="90000"/>
          </a:bodyPr>
          <a:lstStyle/>
          <a:p>
            <a:r>
              <a:rPr lang="en-US" altLang="fi-FI" dirty="0">
                <a:ea typeface="Geneva" pitchFamily="124" charset="-128"/>
              </a:rPr>
              <a:t>Gaidar seminar </a:t>
            </a:r>
            <a:br>
              <a:rPr lang="en-US" altLang="fi-FI" dirty="0">
                <a:ea typeface="Geneva" pitchFamily="124" charset="-128"/>
              </a:rPr>
            </a:br>
            <a:r>
              <a:rPr lang="en-US" altLang="fi-FI" sz="2700" dirty="0">
                <a:ea typeface="Geneva" pitchFamily="124" charset="-128"/>
              </a:rPr>
              <a:t>STRATEGIC AUDIT: HOW THE SUPREME AUDIT INSTITUTIONS ASSESS THE ACHIEVEMENT OF NATIONAL GOALS?</a:t>
            </a:r>
          </a:p>
        </p:txBody>
      </p:sp>
      <p:sp>
        <p:nvSpPr>
          <p:cNvPr id="16387" name="Subtitle 2"/>
          <p:cNvSpPr>
            <a:spLocks noGrp="1"/>
          </p:cNvSpPr>
          <p:nvPr>
            <p:ph type="subTitle" idx="1"/>
          </p:nvPr>
        </p:nvSpPr>
        <p:spPr>
          <a:xfrm>
            <a:off x="457199" y="3400425"/>
            <a:ext cx="5306291" cy="1100138"/>
          </a:xfrm>
        </p:spPr>
        <p:txBody>
          <a:bodyPr/>
          <a:lstStyle/>
          <a:p>
            <a:pPr eaLnBrk="1" hangingPunct="1">
              <a:spcBef>
                <a:spcPct val="0"/>
              </a:spcBef>
            </a:pPr>
            <a:r>
              <a:rPr lang="en-US" altLang="fi-FI" dirty="0" smtClean="0">
                <a:ea typeface="Geneva" pitchFamily="124" charset="-128"/>
              </a:rPr>
              <a:t>Marko Männikkö </a:t>
            </a:r>
          </a:p>
          <a:p>
            <a:pPr eaLnBrk="1" hangingPunct="1">
              <a:spcBef>
                <a:spcPct val="0"/>
              </a:spcBef>
            </a:pPr>
            <a:r>
              <a:rPr lang="en-US" altLang="fi-FI" dirty="0" smtClean="0">
                <a:ea typeface="Geneva" pitchFamily="124" charset="-128"/>
              </a:rPr>
              <a:t>Deputy Auditor General</a:t>
            </a:r>
            <a:endParaRPr lang="en-US" altLang="fi-FI" dirty="0">
              <a:ea typeface="Geneva" pitchFamily="124" charset="-128"/>
            </a:endParaRPr>
          </a:p>
          <a:p>
            <a:pPr eaLnBrk="1" hangingPunct="1">
              <a:spcBef>
                <a:spcPct val="0"/>
              </a:spcBef>
            </a:pPr>
            <a:r>
              <a:rPr lang="en-US" altLang="fi-FI" dirty="0" smtClean="0">
                <a:ea typeface="Geneva" pitchFamily="124" charset="-128"/>
              </a:rPr>
              <a:t>National Audit Office of Finland (NAOF) </a:t>
            </a:r>
            <a:endParaRPr lang="en-US" altLang="fi-FI" dirty="0">
              <a:ea typeface="Geneva" pitchFamily="124" charset="-128"/>
            </a:endParaRPr>
          </a:p>
          <a:p>
            <a:pPr eaLnBrk="1" hangingPunct="1">
              <a:spcBef>
                <a:spcPct val="0"/>
              </a:spcBef>
            </a:pPr>
            <a:r>
              <a:rPr lang="en-US" altLang="fi-FI" dirty="0" smtClean="0">
                <a:ea typeface="Geneva" pitchFamily="124" charset="-128"/>
              </a:rPr>
              <a:t>16.1.2019</a:t>
            </a:r>
            <a:endParaRPr lang="en-US" altLang="fi-FI" dirty="0">
              <a:ea typeface="Geneva" pitchFamily="124" charset="-128"/>
            </a:endParaRPr>
          </a:p>
          <a:p>
            <a:pPr eaLnBrk="1" hangingPunct="1">
              <a:defRPr/>
            </a:pPr>
            <a:r>
              <a:rPr lang="fi-FI" dirty="0" smtClean="0">
                <a:cs typeface="Arial" pitchFamily="34" charset="0"/>
              </a:rPr>
              <a:t> </a:t>
            </a:r>
            <a:endParaRPr lang="fi-FI" dirty="0">
              <a:cs typeface="Arial" pitchFamily="34" charset="0"/>
            </a:endParaRPr>
          </a:p>
          <a:p>
            <a:pPr marL="0" indent="0" eaLnBrk="1" hangingPunct="1">
              <a:buFont typeface="Arial" pitchFamily="34" charset="0"/>
              <a:buNone/>
              <a:defRPr/>
            </a:pPr>
            <a:endParaRPr lang="fi-FI" dirty="0">
              <a:cs typeface="Arial" pitchFamily="34" charset="0"/>
            </a:endParaRPr>
          </a:p>
          <a:p>
            <a:r>
              <a:rPr lang="en-US" sz="1200" dirty="0"/>
              <a:t>International meeting of audit chambers </a:t>
            </a:r>
          </a:p>
          <a:p>
            <a:r>
              <a:rPr lang="fi-FI" sz="1200" dirty="0"/>
              <a:t>02.00 pm – 03.30 pm </a:t>
            </a:r>
          </a:p>
          <a:p>
            <a:r>
              <a:rPr lang="fi-FI" sz="1200" dirty="0"/>
              <a:t>Building 5 </a:t>
            </a:r>
          </a:p>
          <a:p>
            <a:r>
              <a:rPr lang="fi-FI" sz="1200" dirty="0"/>
              <a:t>4 </a:t>
            </a:r>
            <a:r>
              <a:rPr lang="fi-FI" sz="1200" dirty="0" err="1"/>
              <a:t>floor</a:t>
            </a:r>
            <a:r>
              <a:rPr lang="fi-FI" sz="1200" dirty="0"/>
              <a:t> </a:t>
            </a:r>
          </a:p>
          <a:p>
            <a:r>
              <a:rPr lang="fi-FI" sz="1200" dirty="0"/>
              <a:t>White Hall 	</a:t>
            </a:r>
          </a:p>
          <a:p>
            <a:pPr marL="0" indent="0" eaLnBrk="1" hangingPunct="1">
              <a:buFont typeface="Arial" pitchFamily="34" charset="0"/>
              <a:buNone/>
              <a:defRPr/>
            </a:pPr>
            <a:endParaRPr lang="en-US" altLang="fi-FI" dirty="0">
              <a:ea typeface="Geneva" pitchFamily="124" charset="-128"/>
            </a:endParaRPr>
          </a:p>
        </p:txBody>
      </p:sp>
    </p:spTree>
    <p:extLst>
      <p:ext uri="{BB962C8B-B14F-4D97-AF65-F5344CB8AC3E}">
        <p14:creationId xmlns:p14="http://schemas.microsoft.com/office/powerpoint/2010/main" val="214009884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tsikko 1"/>
          <p:cNvSpPr>
            <a:spLocks noGrp="1"/>
          </p:cNvSpPr>
          <p:nvPr>
            <p:ph type="title"/>
          </p:nvPr>
        </p:nvSpPr>
        <p:spPr>
          <a:xfrm>
            <a:off x="457200" y="274638"/>
            <a:ext cx="8229600" cy="1443326"/>
          </a:xfrm>
        </p:spPr>
        <p:txBody>
          <a:bodyPr/>
          <a:lstStyle/>
          <a:p>
            <a:r>
              <a:rPr lang="fi-FI" sz="2800" dirty="0" smtClean="0"/>
              <a:t>Case</a:t>
            </a:r>
            <a:r>
              <a:rPr lang="fi-FI" sz="2800" dirty="0"/>
              <a:t>: </a:t>
            </a:r>
            <a:r>
              <a:rPr lang="en-US" sz="2800" dirty="0"/>
              <a:t>the level of innovative procurement be 5 per cent of all public procurement as an objective in the Government </a:t>
            </a:r>
            <a:r>
              <a:rPr lang="en-US" sz="2800" dirty="0" err="1"/>
              <a:t>Programme</a:t>
            </a:r>
            <a:endParaRPr lang="en-US" sz="2800" dirty="0"/>
          </a:p>
        </p:txBody>
      </p:sp>
      <p:sp>
        <p:nvSpPr>
          <p:cNvPr id="3" name="Sisällön paikkamerkki 2"/>
          <p:cNvSpPr>
            <a:spLocks noGrp="1"/>
          </p:cNvSpPr>
          <p:nvPr>
            <p:ph idx="1"/>
          </p:nvPr>
        </p:nvSpPr>
        <p:spPr>
          <a:xfrm>
            <a:off x="457201" y="1911926"/>
            <a:ext cx="4632036" cy="4479637"/>
          </a:xfrm>
        </p:spPr>
        <p:txBody>
          <a:bodyPr/>
          <a:lstStyle/>
          <a:p>
            <a:r>
              <a:rPr lang="en-US" sz="2400" dirty="0"/>
              <a:t>Government’s goal to promote innovation with public procurement </a:t>
            </a:r>
            <a:r>
              <a:rPr lang="en-US" sz="2400" dirty="0" smtClean="0"/>
              <a:t>– 5 % objective</a:t>
            </a:r>
            <a:endParaRPr lang="en-US" sz="2400" dirty="0"/>
          </a:p>
          <a:p>
            <a:r>
              <a:rPr lang="en-US" sz="2400" dirty="0" smtClean="0"/>
              <a:t>Traditionally</a:t>
            </a:r>
            <a:r>
              <a:rPr lang="en-US" sz="2400" dirty="0"/>
              <a:t>, the audit approach to public procurement has focused to the correctness of procurement </a:t>
            </a:r>
            <a:r>
              <a:rPr lang="en-US" sz="2400" dirty="0" smtClean="0"/>
              <a:t>procedure </a:t>
            </a:r>
            <a:endParaRPr lang="en-US" sz="2400" dirty="0"/>
          </a:p>
          <a:p>
            <a:pPr>
              <a:buFont typeface="Symbol" panose="05050102010706020507" pitchFamily="18" charset="2"/>
              <a:buChar char="Þ"/>
            </a:pPr>
            <a:r>
              <a:rPr lang="en-GB" sz="2400" dirty="0" smtClean="0"/>
              <a:t>Risk </a:t>
            </a:r>
            <a:r>
              <a:rPr lang="en-GB" sz="2400" dirty="0"/>
              <a:t>aversion limits the willingness to try new solutions </a:t>
            </a:r>
            <a:endParaRPr lang="en-GB" sz="2400" dirty="0" smtClean="0"/>
          </a:p>
          <a:p>
            <a:pPr lvl="1">
              <a:buFont typeface="Symbol" panose="05050102010706020507" pitchFamily="18" charset="2"/>
              <a:buChar char="Þ"/>
            </a:pPr>
            <a:r>
              <a:rPr lang="en-US" sz="2400" dirty="0" smtClean="0"/>
              <a:t>Lost opportunities even the </a:t>
            </a:r>
            <a:r>
              <a:rPr lang="en-US" sz="2400" dirty="0"/>
              <a:t>procurement </a:t>
            </a:r>
            <a:r>
              <a:rPr lang="en-US" sz="2400" dirty="0" smtClean="0"/>
              <a:t>procedure would be respected </a:t>
            </a:r>
            <a:endParaRPr lang="en-US" sz="2400" dirty="0"/>
          </a:p>
          <a:p>
            <a:pPr marL="0" indent="0">
              <a:buNone/>
            </a:pPr>
            <a:endParaRPr lang="en-US" sz="2400" dirty="0" smtClean="0"/>
          </a:p>
          <a:p>
            <a:pPr lvl="1">
              <a:buFontTx/>
              <a:buChar char="-"/>
            </a:pPr>
            <a:endParaRPr lang="fi-FI" sz="2000" dirty="0"/>
          </a:p>
        </p:txBody>
      </p:sp>
      <p:sp>
        <p:nvSpPr>
          <p:cNvPr id="5" name="Tekstiruutu 4"/>
          <p:cNvSpPr txBox="1"/>
          <p:nvPr/>
        </p:nvSpPr>
        <p:spPr>
          <a:xfrm>
            <a:off x="5846619" y="1911926"/>
            <a:ext cx="2840182" cy="4479637"/>
          </a:xfrm>
          <a:prstGeom prst="rect">
            <a:avLst/>
          </a:prstGeom>
        </p:spPr>
        <p:txBody>
          <a:bodyPr vert="horz" wrap="square" lIns="0" tIns="0" rIns="0" bIns="0" rtlCol="0" anchor="t" anchorCtr="0">
            <a:normAutofit/>
          </a:bodyPr>
          <a:lstStyle/>
          <a:p>
            <a:endParaRPr lang="fi-FI" b="0" i="0" dirty="0" smtClean="0"/>
          </a:p>
        </p:txBody>
      </p:sp>
      <p:sp>
        <p:nvSpPr>
          <p:cNvPr id="6" name="Nuoli oikealle 5"/>
          <p:cNvSpPr/>
          <p:nvPr/>
        </p:nvSpPr>
        <p:spPr>
          <a:xfrm>
            <a:off x="4747493" y="2290372"/>
            <a:ext cx="1362362" cy="517236"/>
          </a:xfrm>
          <a:prstGeom prst="rightArrow">
            <a:avLst/>
          </a:prstGeom>
          <a:gradFill>
            <a:gsLst>
              <a:gs pos="0">
                <a:schemeClr val="bg1"/>
              </a:gs>
              <a:gs pos="100000">
                <a:schemeClr val="accent1">
                  <a:tint val="50000"/>
                  <a:shade val="100000"/>
                  <a:satMod val="350000"/>
                </a:schemeClr>
              </a:gs>
            </a:gsLst>
          </a:gra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fi-FI"/>
          </a:p>
        </p:txBody>
      </p:sp>
      <p:sp>
        <p:nvSpPr>
          <p:cNvPr id="7" name="Tekstiruutu 6"/>
          <p:cNvSpPr txBox="1"/>
          <p:nvPr/>
        </p:nvSpPr>
        <p:spPr>
          <a:xfrm>
            <a:off x="6640945" y="1911926"/>
            <a:ext cx="2045855" cy="4174838"/>
          </a:xfrm>
          <a:prstGeom prst="rect">
            <a:avLst/>
          </a:prstGeom>
        </p:spPr>
        <p:txBody>
          <a:bodyPr vert="horz" wrap="square" lIns="0" tIns="0" rIns="0" bIns="0" rtlCol="0" anchor="t" anchorCtr="0">
            <a:normAutofit/>
          </a:bodyPr>
          <a:lstStyle/>
          <a:p>
            <a:endParaRPr lang="fi-FI" b="0" i="0" dirty="0" smtClean="0"/>
          </a:p>
        </p:txBody>
      </p:sp>
      <p:sp>
        <p:nvSpPr>
          <p:cNvPr id="8" name="Suorakulmio 7"/>
          <p:cNvSpPr/>
          <p:nvPr/>
        </p:nvSpPr>
        <p:spPr>
          <a:xfrm>
            <a:off x="6174509" y="1810326"/>
            <a:ext cx="2576946" cy="1477328"/>
          </a:xfrm>
          <a:prstGeom prst="rect">
            <a:avLst/>
          </a:prstGeom>
        </p:spPr>
        <p:txBody>
          <a:bodyPr wrap="square">
            <a:spAutoFit/>
          </a:bodyPr>
          <a:lstStyle/>
          <a:p>
            <a:pPr marL="285750" indent="-285750">
              <a:buFont typeface="Arial" panose="020B0604020202020204" pitchFamily="34" charset="0"/>
              <a:buChar char="•"/>
            </a:pPr>
            <a:r>
              <a:rPr lang="en-US" dirty="0"/>
              <a:t>5 per </a:t>
            </a:r>
            <a:r>
              <a:rPr lang="en-US" dirty="0" smtClean="0"/>
              <a:t>cent objective is not followed as innovative procurement  can not be defined </a:t>
            </a:r>
            <a:endParaRPr lang="fi-FI" dirty="0"/>
          </a:p>
        </p:txBody>
      </p:sp>
      <p:sp>
        <p:nvSpPr>
          <p:cNvPr id="9" name="Nuoli oikealle 8"/>
          <p:cNvSpPr/>
          <p:nvPr/>
        </p:nvSpPr>
        <p:spPr>
          <a:xfrm rot="5400000">
            <a:off x="6864678" y="3486484"/>
            <a:ext cx="914894" cy="517236"/>
          </a:xfrm>
          <a:prstGeom prst="rightArrow">
            <a:avLst/>
          </a:prstGeom>
          <a:gradFill>
            <a:gsLst>
              <a:gs pos="0">
                <a:schemeClr val="bg1"/>
              </a:gs>
              <a:gs pos="100000">
                <a:schemeClr val="accent1">
                  <a:tint val="50000"/>
                  <a:shade val="100000"/>
                  <a:satMod val="350000"/>
                </a:schemeClr>
              </a:gs>
            </a:gsLst>
          </a:gra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fi-FI"/>
          </a:p>
        </p:txBody>
      </p:sp>
      <p:sp>
        <p:nvSpPr>
          <p:cNvPr id="11" name="Suorakulmio 10"/>
          <p:cNvSpPr/>
          <p:nvPr/>
        </p:nvSpPr>
        <p:spPr>
          <a:xfrm>
            <a:off x="5846619" y="4340967"/>
            <a:ext cx="2904836" cy="1477328"/>
          </a:xfrm>
          <a:prstGeom prst="rect">
            <a:avLst/>
          </a:prstGeom>
        </p:spPr>
        <p:txBody>
          <a:bodyPr wrap="square">
            <a:spAutoFit/>
          </a:bodyPr>
          <a:lstStyle/>
          <a:p>
            <a:pPr marL="285750" indent="-285750">
              <a:buFont typeface="Arial" panose="020B0604020202020204" pitchFamily="34" charset="0"/>
              <a:buChar char="•"/>
            </a:pPr>
            <a:r>
              <a:rPr lang="en-US" dirty="0" smtClean="0"/>
              <a:t>Inherent risk for ineffective implementation if the objective can not be measured</a:t>
            </a:r>
            <a:endParaRPr lang="fi-FI" dirty="0"/>
          </a:p>
        </p:txBody>
      </p:sp>
    </p:spTree>
    <p:extLst>
      <p:ext uri="{BB962C8B-B14F-4D97-AF65-F5344CB8AC3E}">
        <p14:creationId xmlns:p14="http://schemas.microsoft.com/office/powerpoint/2010/main" val="337127623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tsikko 1"/>
          <p:cNvSpPr>
            <a:spLocks noGrp="1"/>
          </p:cNvSpPr>
          <p:nvPr>
            <p:ph type="ctrTitle"/>
          </p:nvPr>
        </p:nvSpPr>
        <p:spPr/>
        <p:txBody>
          <a:bodyPr>
            <a:normAutofit fontScale="90000"/>
          </a:bodyPr>
          <a:lstStyle/>
          <a:p>
            <a:pPr algn="ctr"/>
            <a:r>
              <a:rPr lang="en-US" altLang="fi-FI" sz="5400" dirty="0"/>
              <a:t>What is the role of the NAOF in assessing the development strategy</a:t>
            </a:r>
            <a:r>
              <a:rPr lang="en-US" altLang="fi-FI" sz="5400" dirty="0" smtClean="0"/>
              <a:t>?</a:t>
            </a:r>
            <a:br>
              <a:rPr lang="en-US" altLang="fi-FI" sz="5400" dirty="0" smtClean="0"/>
            </a:br>
            <a:r>
              <a:rPr lang="en-US" altLang="fi-FI" sz="5400" dirty="0" smtClean="0"/>
              <a:t>-</a:t>
            </a:r>
            <a:br>
              <a:rPr lang="en-US" altLang="fi-FI" sz="5400" dirty="0" smtClean="0"/>
            </a:br>
            <a:r>
              <a:rPr lang="en-US" sz="5400" dirty="0"/>
              <a:t>In what way do NAOF advise the government?</a:t>
            </a:r>
            <a:br>
              <a:rPr lang="en-US" sz="5400" dirty="0"/>
            </a:br>
            <a:r>
              <a:rPr lang="en-US" altLang="fi-FI" sz="5400" dirty="0" smtClean="0"/>
              <a:t> </a:t>
            </a:r>
            <a:r>
              <a:rPr lang="en-US" altLang="fi-FI" sz="5400" dirty="0"/>
              <a:t/>
            </a:r>
            <a:br>
              <a:rPr lang="en-US" altLang="fi-FI" sz="5400" dirty="0"/>
            </a:br>
            <a:r>
              <a:rPr lang="en-US" altLang="fi-FI" sz="5400" dirty="0"/>
              <a:t/>
            </a:r>
            <a:br>
              <a:rPr lang="en-US" altLang="fi-FI" sz="5400" dirty="0"/>
            </a:br>
            <a:endParaRPr lang="fi-FI" dirty="0"/>
          </a:p>
        </p:txBody>
      </p:sp>
    </p:spTree>
    <p:extLst>
      <p:ext uri="{BB962C8B-B14F-4D97-AF65-F5344CB8AC3E}">
        <p14:creationId xmlns:p14="http://schemas.microsoft.com/office/powerpoint/2010/main" val="115295426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tsikko 1"/>
          <p:cNvSpPr>
            <a:spLocks noGrp="1"/>
          </p:cNvSpPr>
          <p:nvPr>
            <p:ph type="title"/>
          </p:nvPr>
        </p:nvSpPr>
        <p:spPr/>
        <p:txBody>
          <a:bodyPr/>
          <a:lstStyle/>
          <a:p>
            <a:r>
              <a:rPr lang="en-US" altLang="fi-FI" dirty="0" smtClean="0"/>
              <a:t>The NAOF role to promote trust</a:t>
            </a:r>
            <a:endParaRPr lang="fi-FI" dirty="0"/>
          </a:p>
        </p:txBody>
      </p:sp>
      <p:sp>
        <p:nvSpPr>
          <p:cNvPr id="3" name="Sisällön paikkamerkki 2"/>
          <p:cNvSpPr>
            <a:spLocks noGrp="1"/>
          </p:cNvSpPr>
          <p:nvPr>
            <p:ph idx="1"/>
          </p:nvPr>
        </p:nvSpPr>
        <p:spPr/>
        <p:txBody>
          <a:bodyPr/>
          <a:lstStyle/>
          <a:p>
            <a:r>
              <a:rPr lang="en-GB" dirty="0" smtClean="0"/>
              <a:t>The ultimate goal is to promote transparency and trust in order to enhance effective public services and citizens willingness to pay taxes</a:t>
            </a:r>
            <a:r>
              <a:rPr lang="fi-FI" dirty="0" smtClean="0"/>
              <a:t>.</a:t>
            </a:r>
            <a:endParaRPr lang="fi-FI" dirty="0" smtClean="0"/>
          </a:p>
          <a:p>
            <a:endParaRPr lang="fi-FI" dirty="0"/>
          </a:p>
        </p:txBody>
      </p:sp>
    </p:spTree>
    <p:extLst>
      <p:ext uri="{BB962C8B-B14F-4D97-AF65-F5344CB8AC3E}">
        <p14:creationId xmlns:p14="http://schemas.microsoft.com/office/powerpoint/2010/main" val="360688525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tsikko 1"/>
          <p:cNvSpPr>
            <a:spLocks noGrp="1"/>
          </p:cNvSpPr>
          <p:nvPr>
            <p:ph type="title"/>
          </p:nvPr>
        </p:nvSpPr>
        <p:spPr>
          <a:xfrm>
            <a:off x="457200" y="274637"/>
            <a:ext cx="8229600" cy="1692707"/>
          </a:xfrm>
        </p:spPr>
        <p:txBody>
          <a:bodyPr/>
          <a:lstStyle/>
          <a:p>
            <a:pPr algn="ctr"/>
            <a:r>
              <a:rPr lang="en-US" dirty="0"/>
              <a:t>In what way do NAOF advise the </a:t>
            </a:r>
            <a:r>
              <a:rPr lang="en-US" dirty="0" smtClean="0"/>
              <a:t>government?</a:t>
            </a:r>
            <a:r>
              <a:rPr lang="en-US" altLang="fi-FI" dirty="0"/>
              <a:t/>
            </a:r>
            <a:br>
              <a:rPr lang="en-US" altLang="fi-FI" dirty="0"/>
            </a:br>
            <a:r>
              <a:rPr lang="fi-FI" dirty="0"/>
              <a:t/>
            </a:r>
            <a:br>
              <a:rPr lang="fi-FI" dirty="0"/>
            </a:br>
            <a:endParaRPr lang="fi-FI" dirty="0"/>
          </a:p>
        </p:txBody>
      </p:sp>
      <p:sp>
        <p:nvSpPr>
          <p:cNvPr id="3" name="Sisällön paikkamerkki 2"/>
          <p:cNvSpPr>
            <a:spLocks noGrp="1"/>
          </p:cNvSpPr>
          <p:nvPr>
            <p:ph idx="1"/>
          </p:nvPr>
        </p:nvSpPr>
        <p:spPr>
          <a:xfrm>
            <a:off x="457200" y="1533236"/>
            <a:ext cx="8229600" cy="4867564"/>
          </a:xfrm>
        </p:spPr>
        <p:txBody>
          <a:bodyPr/>
          <a:lstStyle/>
          <a:p>
            <a:r>
              <a:rPr lang="en-GB" dirty="0" smtClean="0"/>
              <a:t>Four level dialogue, reporting</a:t>
            </a:r>
          </a:p>
          <a:p>
            <a:pPr lvl="1"/>
            <a:r>
              <a:rPr lang="en-GB" dirty="0" smtClean="0"/>
              <a:t>Co-operation and expert opinions during planning</a:t>
            </a:r>
          </a:p>
          <a:p>
            <a:pPr lvl="1"/>
            <a:r>
              <a:rPr lang="en-GB" dirty="0" smtClean="0"/>
              <a:t>An Audit level proposals to management and audit committee</a:t>
            </a:r>
          </a:p>
          <a:p>
            <a:pPr lvl="1"/>
            <a:r>
              <a:rPr lang="en-GB" dirty="0" smtClean="0"/>
              <a:t>Annual synthesis to the parliament</a:t>
            </a:r>
          </a:p>
          <a:p>
            <a:pPr lvl="1"/>
            <a:r>
              <a:rPr lang="en-GB" dirty="0" smtClean="0"/>
              <a:t>Parliamentary term / election cycle report to parliament</a:t>
            </a:r>
          </a:p>
          <a:p>
            <a:pPr marL="514350" indent="-457200"/>
            <a:r>
              <a:rPr lang="en-GB" dirty="0" smtClean="0"/>
              <a:t>Several channels</a:t>
            </a:r>
          </a:p>
          <a:p>
            <a:pPr marL="914400" lvl="1" indent="-457200"/>
            <a:r>
              <a:rPr lang="en-GB" dirty="0" smtClean="0"/>
              <a:t>Official reporting</a:t>
            </a:r>
          </a:p>
          <a:p>
            <a:pPr marL="914400" lvl="1" indent="-457200"/>
            <a:r>
              <a:rPr lang="en-GB" dirty="0" smtClean="0"/>
              <a:t>Other communication</a:t>
            </a:r>
          </a:p>
          <a:p>
            <a:pPr marL="457200" lvl="1" indent="0">
              <a:buNone/>
            </a:pPr>
            <a:endParaRPr lang="fi-FI" dirty="0"/>
          </a:p>
        </p:txBody>
      </p:sp>
    </p:spTree>
    <p:extLst>
      <p:ext uri="{BB962C8B-B14F-4D97-AF65-F5344CB8AC3E}">
        <p14:creationId xmlns:p14="http://schemas.microsoft.com/office/powerpoint/2010/main" val="403607925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tsikko 1"/>
          <p:cNvSpPr>
            <a:spLocks noGrp="1"/>
          </p:cNvSpPr>
          <p:nvPr>
            <p:ph type="ctrTitle"/>
          </p:nvPr>
        </p:nvSpPr>
        <p:spPr/>
        <p:txBody>
          <a:bodyPr/>
          <a:lstStyle/>
          <a:p>
            <a:pPr algn="ctr"/>
            <a:r>
              <a:rPr lang="en-US" sz="5400" dirty="0" smtClean="0"/>
              <a:t/>
            </a:r>
            <a:br>
              <a:rPr lang="en-US" sz="5400" dirty="0" smtClean="0"/>
            </a:br>
            <a:r>
              <a:rPr lang="en-US" sz="5400" dirty="0" smtClean="0"/>
              <a:t>How does strategic audit help to increase the level of trust to the government?</a:t>
            </a:r>
            <a:br>
              <a:rPr lang="en-US" sz="5400" dirty="0" smtClean="0"/>
            </a:br>
            <a:r>
              <a:rPr lang="en-US" altLang="fi-FI" sz="5400" dirty="0" smtClean="0"/>
              <a:t/>
            </a:r>
            <a:br>
              <a:rPr lang="en-US" altLang="fi-FI" sz="5400" dirty="0" smtClean="0"/>
            </a:br>
            <a:endParaRPr lang="fi-FI" dirty="0"/>
          </a:p>
        </p:txBody>
      </p:sp>
    </p:spTree>
    <p:extLst>
      <p:ext uri="{BB962C8B-B14F-4D97-AF65-F5344CB8AC3E}">
        <p14:creationId xmlns:p14="http://schemas.microsoft.com/office/powerpoint/2010/main" val="354171992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tsikko 1"/>
          <p:cNvSpPr>
            <a:spLocks noGrp="1"/>
          </p:cNvSpPr>
          <p:nvPr>
            <p:ph type="title"/>
          </p:nvPr>
        </p:nvSpPr>
        <p:spPr/>
        <p:txBody>
          <a:bodyPr/>
          <a:lstStyle/>
          <a:p>
            <a:r>
              <a:rPr lang="en-US" dirty="0"/>
              <a:t>How does strategic audit help to increase the level of trust to the government?</a:t>
            </a:r>
            <a:endParaRPr lang="fi-FI" dirty="0"/>
          </a:p>
        </p:txBody>
      </p:sp>
      <p:sp>
        <p:nvSpPr>
          <p:cNvPr id="3" name="Sisällön paikkamerkki 2"/>
          <p:cNvSpPr>
            <a:spLocks noGrp="1"/>
          </p:cNvSpPr>
          <p:nvPr>
            <p:ph idx="1"/>
          </p:nvPr>
        </p:nvSpPr>
        <p:spPr>
          <a:xfrm>
            <a:off x="457200" y="1600200"/>
            <a:ext cx="8229600" cy="4627880"/>
          </a:xfrm>
        </p:spPr>
        <p:txBody>
          <a:bodyPr/>
          <a:lstStyle/>
          <a:p>
            <a:r>
              <a:rPr lang="en-US" dirty="0" smtClean="0"/>
              <a:t>How to be relevant, transparently report weaknesses and simultaneously promote trust</a:t>
            </a:r>
            <a:r>
              <a:rPr lang="en-US" dirty="0" smtClean="0"/>
              <a:t>?</a:t>
            </a:r>
          </a:p>
          <a:p>
            <a:pPr lvl="1"/>
            <a:r>
              <a:rPr lang="en-US" dirty="0" smtClean="0"/>
              <a:t>Audit selection: material issues instead of risk based</a:t>
            </a:r>
            <a:endParaRPr lang="en-US" dirty="0" smtClean="0"/>
          </a:p>
          <a:p>
            <a:r>
              <a:rPr lang="en-US" dirty="0" smtClean="0"/>
              <a:t>Understand the contextual situation</a:t>
            </a:r>
          </a:p>
          <a:p>
            <a:r>
              <a:rPr lang="en-US" dirty="0" smtClean="0"/>
              <a:t>Focus on root causes instead of the visible weaknesses</a:t>
            </a:r>
          </a:p>
          <a:p>
            <a:r>
              <a:rPr lang="en-US" dirty="0" smtClean="0"/>
              <a:t>Dialogued </a:t>
            </a:r>
            <a:r>
              <a:rPr lang="en-US" dirty="0" smtClean="0"/>
              <a:t>instead of reporting</a:t>
            </a:r>
            <a:endParaRPr lang="en-US" dirty="0"/>
          </a:p>
        </p:txBody>
      </p:sp>
    </p:spTree>
    <p:extLst>
      <p:ext uri="{BB962C8B-B14F-4D97-AF65-F5344CB8AC3E}">
        <p14:creationId xmlns:p14="http://schemas.microsoft.com/office/powerpoint/2010/main" val="405503833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tsikko 1"/>
          <p:cNvSpPr>
            <a:spLocks noGrp="1"/>
          </p:cNvSpPr>
          <p:nvPr>
            <p:ph type="ctrTitle"/>
          </p:nvPr>
        </p:nvSpPr>
        <p:spPr/>
        <p:txBody>
          <a:bodyPr/>
          <a:lstStyle/>
          <a:p>
            <a:pPr algn="ctr"/>
            <a:r>
              <a:rPr lang="en-US" sz="5400" dirty="0" smtClean="0"/>
              <a:t/>
            </a:r>
            <a:br>
              <a:rPr lang="en-US" sz="5400" dirty="0" smtClean="0"/>
            </a:br>
            <a:r>
              <a:rPr lang="en-US" sz="5400" dirty="0" smtClean="0"/>
              <a:t>What </a:t>
            </a:r>
            <a:r>
              <a:rPr lang="en-US" sz="5400" dirty="0"/>
              <a:t>difficulties have we faced with while moving from financial to strategic audit?</a:t>
            </a:r>
            <a:br>
              <a:rPr lang="en-US" sz="5400" dirty="0"/>
            </a:br>
            <a:endParaRPr lang="fi-FI" dirty="0"/>
          </a:p>
        </p:txBody>
      </p:sp>
    </p:spTree>
    <p:extLst>
      <p:ext uri="{BB962C8B-B14F-4D97-AF65-F5344CB8AC3E}">
        <p14:creationId xmlns:p14="http://schemas.microsoft.com/office/powerpoint/2010/main" val="171190571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tsikko 1"/>
          <p:cNvSpPr>
            <a:spLocks noGrp="1"/>
          </p:cNvSpPr>
          <p:nvPr>
            <p:ph type="title"/>
          </p:nvPr>
        </p:nvSpPr>
        <p:spPr/>
        <p:txBody>
          <a:bodyPr/>
          <a:lstStyle/>
          <a:p>
            <a:r>
              <a:rPr lang="en-US" dirty="0" smtClean="0"/>
              <a:t>It has been long way…</a:t>
            </a:r>
            <a:endParaRPr lang="fi-FI" dirty="0"/>
          </a:p>
        </p:txBody>
      </p:sp>
      <p:sp>
        <p:nvSpPr>
          <p:cNvPr id="3" name="Sisällön paikkamerkki 2"/>
          <p:cNvSpPr>
            <a:spLocks noGrp="1"/>
          </p:cNvSpPr>
          <p:nvPr>
            <p:ph idx="1"/>
          </p:nvPr>
        </p:nvSpPr>
        <p:spPr/>
        <p:txBody>
          <a:bodyPr/>
          <a:lstStyle/>
          <a:p>
            <a:pPr lvl="1"/>
            <a:r>
              <a:rPr lang="en-US" dirty="0" smtClean="0"/>
              <a:t>2001 </a:t>
            </a:r>
            <a:r>
              <a:rPr lang="en-US" dirty="0"/>
              <a:t>the </a:t>
            </a:r>
            <a:r>
              <a:rPr lang="en-US" dirty="0" smtClean="0"/>
              <a:t>NAOF </a:t>
            </a:r>
            <a:r>
              <a:rPr lang="en-US" dirty="0"/>
              <a:t>was transferred from under the authority of the Ministry of Finance to </a:t>
            </a:r>
            <a:r>
              <a:rPr lang="en-US" dirty="0" smtClean="0"/>
              <a:t>be independent entity in connection with </a:t>
            </a:r>
            <a:r>
              <a:rPr lang="en-US" dirty="0"/>
              <a:t>Parliament</a:t>
            </a:r>
            <a:r>
              <a:rPr lang="en-US" dirty="0" smtClean="0"/>
              <a:t>.</a:t>
            </a:r>
          </a:p>
          <a:p>
            <a:pPr marL="457200" lvl="1" indent="0">
              <a:buNone/>
            </a:pPr>
            <a:endParaRPr lang="en-US" dirty="0"/>
          </a:p>
          <a:p>
            <a:pPr lvl="1"/>
            <a:r>
              <a:rPr lang="fi-FI" dirty="0" smtClean="0"/>
              <a:t>2007 </a:t>
            </a:r>
            <a:r>
              <a:rPr lang="en-US" dirty="0"/>
              <a:t>the NAOF </a:t>
            </a:r>
            <a:r>
              <a:rPr lang="en-US" dirty="0" smtClean="0"/>
              <a:t>defined </a:t>
            </a:r>
            <a:r>
              <a:rPr lang="fi-FI" dirty="0" err="1" smtClean="0"/>
              <a:t>Fiscal</a:t>
            </a:r>
            <a:r>
              <a:rPr lang="fi-FI" dirty="0" smtClean="0"/>
              <a:t> </a:t>
            </a:r>
            <a:r>
              <a:rPr lang="fi-FI" dirty="0" err="1" smtClean="0"/>
              <a:t>policy</a:t>
            </a:r>
            <a:r>
              <a:rPr lang="fi-FI" dirty="0" smtClean="0"/>
              <a:t> Audit </a:t>
            </a:r>
            <a:r>
              <a:rPr lang="fi-FI" dirty="0" err="1" smtClean="0"/>
              <a:t>one</a:t>
            </a:r>
            <a:r>
              <a:rPr lang="fi-FI" dirty="0" smtClean="0"/>
              <a:t> of </a:t>
            </a:r>
            <a:r>
              <a:rPr lang="fi-FI" dirty="0" err="1" smtClean="0"/>
              <a:t>its</a:t>
            </a:r>
            <a:r>
              <a:rPr lang="fi-FI" dirty="0" smtClean="0"/>
              <a:t> </a:t>
            </a:r>
            <a:r>
              <a:rPr lang="fi-FI" dirty="0" err="1" smtClean="0"/>
              <a:t>seprate</a:t>
            </a:r>
            <a:r>
              <a:rPr lang="fi-FI" dirty="0" smtClean="0"/>
              <a:t> </a:t>
            </a:r>
            <a:r>
              <a:rPr lang="fi-FI" dirty="0" err="1" smtClean="0"/>
              <a:t>audit</a:t>
            </a:r>
            <a:r>
              <a:rPr lang="fi-FI" dirty="0" smtClean="0"/>
              <a:t> </a:t>
            </a:r>
            <a:r>
              <a:rPr lang="fi-FI" dirty="0" err="1" smtClean="0"/>
              <a:t>types</a:t>
            </a:r>
            <a:endParaRPr lang="fi-FI" dirty="0" smtClean="0"/>
          </a:p>
          <a:p>
            <a:pPr marL="457200" lvl="1" indent="0">
              <a:buNone/>
            </a:pPr>
            <a:endParaRPr lang="fi-FI" dirty="0" smtClean="0"/>
          </a:p>
          <a:p>
            <a:pPr lvl="1"/>
            <a:r>
              <a:rPr lang="fi-FI" dirty="0" smtClean="0"/>
              <a:t>2012 </a:t>
            </a:r>
            <a:r>
              <a:rPr lang="fi-FI" dirty="0" err="1" smtClean="0"/>
              <a:t>legistlator</a:t>
            </a:r>
            <a:r>
              <a:rPr lang="fi-FI" dirty="0" smtClean="0"/>
              <a:t> </a:t>
            </a:r>
            <a:r>
              <a:rPr lang="fi-FI" dirty="0" err="1" smtClean="0"/>
              <a:t>gave</a:t>
            </a:r>
            <a:r>
              <a:rPr lang="fi-FI" dirty="0" smtClean="0"/>
              <a:t> </a:t>
            </a:r>
            <a:r>
              <a:rPr lang="fi-FI" dirty="0" err="1" smtClean="0"/>
              <a:t>the</a:t>
            </a:r>
            <a:r>
              <a:rPr lang="fi-FI" dirty="0" smtClean="0"/>
              <a:t> </a:t>
            </a:r>
            <a:r>
              <a:rPr lang="en-US" dirty="0" smtClean="0"/>
              <a:t>task to </a:t>
            </a:r>
            <a:r>
              <a:rPr lang="en-US" dirty="0"/>
              <a:t>monitor compliance with the Fiscal Policy Act</a:t>
            </a:r>
            <a:r>
              <a:rPr lang="fi-FI" dirty="0" smtClean="0"/>
              <a:t> 	to </a:t>
            </a:r>
            <a:r>
              <a:rPr lang="en-US" dirty="0" smtClean="0"/>
              <a:t>the NAOF</a:t>
            </a:r>
            <a:endParaRPr lang="fi-FI" dirty="0" smtClean="0"/>
          </a:p>
          <a:p>
            <a:pPr lvl="1"/>
            <a:endParaRPr lang="fi-FI" dirty="0"/>
          </a:p>
        </p:txBody>
      </p:sp>
    </p:spTree>
    <p:extLst>
      <p:ext uri="{BB962C8B-B14F-4D97-AF65-F5344CB8AC3E}">
        <p14:creationId xmlns:p14="http://schemas.microsoft.com/office/powerpoint/2010/main" val="415031284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tsikko 1"/>
          <p:cNvSpPr>
            <a:spLocks noGrp="1"/>
          </p:cNvSpPr>
          <p:nvPr>
            <p:ph type="title"/>
          </p:nvPr>
        </p:nvSpPr>
        <p:spPr/>
        <p:txBody>
          <a:bodyPr/>
          <a:lstStyle/>
          <a:p>
            <a:r>
              <a:rPr lang="en-US" dirty="0"/>
              <a:t>What difficulties have </a:t>
            </a:r>
            <a:r>
              <a:rPr lang="en-US" dirty="0" smtClean="0"/>
              <a:t>we </a:t>
            </a:r>
            <a:r>
              <a:rPr lang="en-US" dirty="0"/>
              <a:t>faced with while moving from financial to strategic audit?</a:t>
            </a:r>
            <a:endParaRPr lang="fi-FI" dirty="0"/>
          </a:p>
        </p:txBody>
      </p:sp>
      <p:sp>
        <p:nvSpPr>
          <p:cNvPr id="3" name="Sisällön paikkamerkki 2"/>
          <p:cNvSpPr>
            <a:spLocks noGrp="1"/>
          </p:cNvSpPr>
          <p:nvPr>
            <p:ph idx="1"/>
          </p:nvPr>
        </p:nvSpPr>
        <p:spPr>
          <a:xfrm>
            <a:off x="457200" y="1417638"/>
            <a:ext cx="8229600" cy="4297362"/>
          </a:xfrm>
        </p:spPr>
        <p:txBody>
          <a:bodyPr/>
          <a:lstStyle/>
          <a:p>
            <a:r>
              <a:rPr lang="en-GB" dirty="0" smtClean="0"/>
              <a:t>Relevant and timely topics are more sensitive</a:t>
            </a:r>
          </a:p>
          <a:p>
            <a:r>
              <a:rPr lang="en-GB" dirty="0" smtClean="0"/>
              <a:t>Capacity building - capacity and</a:t>
            </a:r>
            <a:r>
              <a:rPr lang="fi-FI" dirty="0" smtClean="0"/>
              <a:t> culture </a:t>
            </a:r>
            <a:r>
              <a:rPr lang="en-US" dirty="0" smtClean="0"/>
              <a:t>develop slowly</a:t>
            </a:r>
          </a:p>
          <a:p>
            <a:pPr lvl="1"/>
            <a:r>
              <a:rPr lang="en-US" dirty="0" smtClean="0"/>
              <a:t>Timeliness</a:t>
            </a:r>
          </a:p>
          <a:p>
            <a:pPr lvl="1"/>
            <a:r>
              <a:rPr lang="en-US" dirty="0" smtClean="0"/>
              <a:t>Contextual understanding</a:t>
            </a:r>
          </a:p>
          <a:p>
            <a:pPr lvl="1"/>
            <a:r>
              <a:rPr lang="en-US" dirty="0" smtClean="0"/>
              <a:t>Focus from the past to the future – from facts to estimations</a:t>
            </a:r>
          </a:p>
          <a:p>
            <a:r>
              <a:rPr lang="en-US" dirty="0" smtClean="0"/>
              <a:t>The scope of the audit mandate </a:t>
            </a:r>
          </a:p>
          <a:p>
            <a:pPr lvl="1">
              <a:defRPr/>
            </a:pPr>
            <a:r>
              <a:rPr lang="en-US" altLang="fi-FI" sz="1800" dirty="0" smtClean="0">
                <a:ea typeface="Geneva" pitchFamily="124" charset="-128"/>
              </a:rPr>
              <a:t>Includes: Off-budget funds, State-owned companies, Government agencies, Unincorporated </a:t>
            </a:r>
            <a:r>
              <a:rPr lang="en-US" altLang="fi-FI" sz="1800" dirty="0">
                <a:ea typeface="Geneva" pitchFamily="124" charset="-128"/>
              </a:rPr>
              <a:t>state </a:t>
            </a:r>
            <a:r>
              <a:rPr lang="en-US" altLang="fi-FI" sz="1800" dirty="0" smtClean="0">
                <a:ea typeface="Geneva" pitchFamily="124" charset="-128"/>
              </a:rPr>
              <a:t>enterprises, EU </a:t>
            </a:r>
            <a:r>
              <a:rPr lang="en-US" altLang="fi-FI" sz="1800" dirty="0">
                <a:ea typeface="Geneva" pitchFamily="124" charset="-128"/>
              </a:rPr>
              <a:t>funds and state </a:t>
            </a:r>
            <a:r>
              <a:rPr lang="en-US" altLang="fi-FI" sz="1800" dirty="0" smtClean="0">
                <a:ea typeface="Geneva" pitchFamily="124" charset="-128"/>
              </a:rPr>
              <a:t>subsidies, but excludes for example Fiscal </a:t>
            </a:r>
            <a:r>
              <a:rPr lang="en-US" altLang="fi-FI" sz="1800" dirty="0">
                <a:ea typeface="Geneva" pitchFamily="124" charset="-128"/>
              </a:rPr>
              <a:t>Supervisory Authority and The Social Insurance Institution of Finland </a:t>
            </a:r>
            <a:endParaRPr lang="en-US" altLang="fi-FI" sz="2400" dirty="0">
              <a:ea typeface="Geneva" pitchFamily="124" charset="-128"/>
            </a:endParaRPr>
          </a:p>
          <a:p>
            <a:pPr lvl="1"/>
            <a:endParaRPr lang="en-US" dirty="0" smtClean="0"/>
          </a:p>
          <a:p>
            <a:endParaRPr lang="en-US" dirty="0" smtClean="0"/>
          </a:p>
          <a:p>
            <a:endParaRPr lang="fi-FI" dirty="0" smtClean="0"/>
          </a:p>
          <a:p>
            <a:pPr lvl="1"/>
            <a:endParaRPr lang="en-GB" dirty="0"/>
          </a:p>
        </p:txBody>
      </p:sp>
    </p:spTree>
    <p:extLst>
      <p:ext uri="{BB962C8B-B14F-4D97-AF65-F5344CB8AC3E}">
        <p14:creationId xmlns:p14="http://schemas.microsoft.com/office/powerpoint/2010/main" val="310379927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tsikko 1"/>
          <p:cNvSpPr>
            <a:spLocks noGrp="1"/>
          </p:cNvSpPr>
          <p:nvPr>
            <p:ph type="ctrTitle"/>
          </p:nvPr>
        </p:nvSpPr>
        <p:spPr/>
        <p:txBody>
          <a:bodyPr/>
          <a:lstStyle/>
          <a:p>
            <a:pPr algn="ctr"/>
            <a:r>
              <a:rPr lang="en-US" sz="5400" dirty="0" smtClean="0"/>
              <a:t/>
            </a:r>
            <a:br>
              <a:rPr lang="en-US" sz="5400" dirty="0" smtClean="0"/>
            </a:br>
            <a:r>
              <a:rPr lang="en-US" sz="5400" dirty="0" smtClean="0"/>
              <a:t>How </a:t>
            </a:r>
            <a:r>
              <a:rPr lang="en-US" sz="5400" dirty="0"/>
              <a:t>NAOF has enhanced its involvement in improving the quality of the public administration?</a:t>
            </a:r>
            <a:br>
              <a:rPr lang="en-US" sz="5400" dirty="0"/>
            </a:br>
            <a:endParaRPr lang="fi-FI" dirty="0"/>
          </a:p>
        </p:txBody>
      </p:sp>
    </p:spTree>
    <p:extLst>
      <p:ext uri="{BB962C8B-B14F-4D97-AF65-F5344CB8AC3E}">
        <p14:creationId xmlns:p14="http://schemas.microsoft.com/office/powerpoint/2010/main" val="201248079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title"/>
          </p:nvPr>
        </p:nvSpPr>
        <p:spPr/>
        <p:txBody>
          <a:bodyPr/>
          <a:lstStyle/>
          <a:p>
            <a:r>
              <a:rPr lang="en-US" altLang="fi-FI" dirty="0" smtClean="0">
                <a:ea typeface="Geneva" pitchFamily="124" charset="-128"/>
              </a:rPr>
              <a:t>Contents - </a:t>
            </a:r>
            <a:r>
              <a:rPr lang="fi-FI" dirty="0" err="1"/>
              <a:t>Issues</a:t>
            </a:r>
            <a:r>
              <a:rPr lang="fi-FI" dirty="0"/>
              <a:t> for </a:t>
            </a:r>
            <a:r>
              <a:rPr lang="fi-FI" dirty="0" err="1"/>
              <a:t>Discussion</a:t>
            </a:r>
            <a:r>
              <a:rPr lang="en-US" altLang="fi-FI" dirty="0">
                <a:ea typeface="Geneva" pitchFamily="124" charset="-128"/>
              </a:rPr>
              <a:t/>
            </a:r>
            <a:br>
              <a:rPr lang="en-US" altLang="fi-FI" dirty="0">
                <a:ea typeface="Geneva" pitchFamily="124" charset="-128"/>
              </a:rPr>
            </a:br>
            <a:endParaRPr lang="en-US" altLang="fi-FI" sz="1400" b="0" dirty="0">
              <a:ea typeface="Geneva" pitchFamily="124" charset="-128"/>
            </a:endParaRPr>
          </a:p>
        </p:txBody>
      </p:sp>
      <p:sp>
        <p:nvSpPr>
          <p:cNvPr id="17411" name="Content Placeholder 2"/>
          <p:cNvSpPr>
            <a:spLocks noGrp="1"/>
          </p:cNvSpPr>
          <p:nvPr>
            <p:ph idx="1"/>
          </p:nvPr>
        </p:nvSpPr>
        <p:spPr>
          <a:xfrm>
            <a:off x="457200" y="1600199"/>
            <a:ext cx="8229600" cy="4254335"/>
          </a:xfrm>
        </p:spPr>
        <p:txBody>
          <a:bodyPr numCol="1"/>
          <a:lstStyle/>
          <a:p>
            <a:r>
              <a:rPr lang="en-US" sz="2400" dirty="0" smtClean="0"/>
              <a:t>How </a:t>
            </a:r>
            <a:r>
              <a:rPr lang="en-US" sz="2400" dirty="0"/>
              <a:t>should the supreme audit institutions and their functions be transformed to meet today’s challenges and objectives, keep the relevance and increase their value to the society and to the authorities? </a:t>
            </a:r>
          </a:p>
          <a:p>
            <a:r>
              <a:rPr lang="en-US" sz="2400" dirty="0" smtClean="0"/>
              <a:t>What </a:t>
            </a:r>
            <a:r>
              <a:rPr lang="en-US" sz="2400" dirty="0"/>
              <a:t>we need to do to make the public authorities consider the supreme audit institutions as partners that contribute to the achievement of national goals providing advice </a:t>
            </a:r>
            <a:r>
              <a:rPr lang="en-US" sz="2400" dirty="0" smtClean="0"/>
              <a:t>and recommendations </a:t>
            </a:r>
            <a:r>
              <a:rPr lang="en-US" sz="2400" dirty="0"/>
              <a:t>based on independent, </a:t>
            </a:r>
            <a:r>
              <a:rPr lang="en-US" sz="2400" dirty="0" smtClean="0"/>
              <a:t>institutional position</a:t>
            </a:r>
            <a:r>
              <a:rPr lang="en-US" sz="2400" dirty="0"/>
              <a:t>, powers and accumulated experience? </a:t>
            </a:r>
            <a:r>
              <a:rPr lang="fi-FI" dirty="0"/>
              <a:t>	</a:t>
            </a:r>
          </a:p>
          <a:p>
            <a:pPr marL="0" indent="0" algn="just">
              <a:spcBef>
                <a:spcPct val="0"/>
              </a:spcBef>
              <a:buClr>
                <a:srgbClr val="C0504D"/>
              </a:buClr>
              <a:buSzPct val="110000"/>
              <a:buNone/>
            </a:pPr>
            <a:endParaRPr lang="en-US" altLang="fi-FI" sz="1800" dirty="0"/>
          </a:p>
          <a:p>
            <a:pPr marL="0" indent="0" algn="just">
              <a:spcBef>
                <a:spcPct val="0"/>
              </a:spcBef>
              <a:buClr>
                <a:srgbClr val="C0504D"/>
              </a:buClr>
              <a:buSzPct val="110000"/>
              <a:buFont typeface="Arial" pitchFamily="34" charset="0"/>
              <a:buNone/>
            </a:pPr>
            <a:r>
              <a:rPr lang="fi-FI" altLang="fi-FI" sz="1800" dirty="0"/>
              <a:t>					</a:t>
            </a:r>
          </a:p>
          <a:p>
            <a:pPr marL="0" indent="0" algn="just">
              <a:spcBef>
                <a:spcPct val="0"/>
              </a:spcBef>
              <a:buClr>
                <a:srgbClr val="C0504D"/>
              </a:buClr>
              <a:buSzPct val="110000"/>
              <a:buFont typeface="Arial" pitchFamily="34" charset="0"/>
              <a:buNone/>
            </a:pPr>
            <a:r>
              <a:rPr lang="fi-FI" altLang="fi-FI" sz="1800" dirty="0">
                <a:solidFill>
                  <a:srgbClr val="0075B0"/>
                </a:solidFill>
                <a:ea typeface="Geneva" pitchFamily="124" charset="-128"/>
              </a:rPr>
              <a:t>	</a:t>
            </a:r>
            <a:endParaRPr lang="en-US" altLang="fi-FI" sz="1800" dirty="0">
              <a:solidFill>
                <a:srgbClr val="0075B0"/>
              </a:solidFill>
              <a:ea typeface="Geneva" pitchFamily="124" charset="-128"/>
            </a:endParaRPr>
          </a:p>
        </p:txBody>
      </p:sp>
    </p:spTree>
    <p:extLst>
      <p:ext uri="{BB962C8B-B14F-4D97-AF65-F5344CB8AC3E}">
        <p14:creationId xmlns:p14="http://schemas.microsoft.com/office/powerpoint/2010/main" val="393519399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tsikko 1"/>
          <p:cNvSpPr>
            <a:spLocks noGrp="1"/>
          </p:cNvSpPr>
          <p:nvPr>
            <p:ph type="title"/>
          </p:nvPr>
        </p:nvSpPr>
        <p:spPr/>
        <p:txBody>
          <a:bodyPr/>
          <a:lstStyle/>
          <a:p>
            <a:r>
              <a:rPr lang="en-US" dirty="0"/>
              <a:t>How could SAIs be more effectively involved in improving the quality of the public administration?</a:t>
            </a:r>
            <a:endParaRPr lang="fi-FI" dirty="0"/>
          </a:p>
        </p:txBody>
      </p:sp>
      <p:sp>
        <p:nvSpPr>
          <p:cNvPr id="3" name="Sisällön paikkamerkki 2"/>
          <p:cNvSpPr>
            <a:spLocks noGrp="1"/>
          </p:cNvSpPr>
          <p:nvPr>
            <p:ph idx="1"/>
          </p:nvPr>
        </p:nvSpPr>
        <p:spPr>
          <a:xfrm>
            <a:off x="457200" y="2207490"/>
            <a:ext cx="8229600" cy="3507509"/>
          </a:xfrm>
        </p:spPr>
        <p:txBody>
          <a:bodyPr/>
          <a:lstStyle/>
          <a:p>
            <a:r>
              <a:rPr lang="en-GB" dirty="0" smtClean="0"/>
              <a:t>Citizens view and experience</a:t>
            </a:r>
          </a:p>
          <a:p>
            <a:r>
              <a:rPr lang="en-HK" dirty="0" smtClean="0"/>
              <a:t>Audit topic selection: </a:t>
            </a:r>
          </a:p>
          <a:p>
            <a:pPr lvl="1"/>
            <a:r>
              <a:rPr lang="en-HK" dirty="0" smtClean="0"/>
              <a:t>to cover policies and programs already in planning and implementation phase</a:t>
            </a:r>
          </a:p>
          <a:p>
            <a:pPr lvl="1"/>
            <a:r>
              <a:rPr lang="en-HK" dirty="0" smtClean="0"/>
              <a:t>From impact evaluations  to prerequisites for impact</a:t>
            </a:r>
          </a:p>
          <a:p>
            <a:pPr lvl="1"/>
            <a:endParaRPr lang="en-HK" dirty="0" smtClean="0"/>
          </a:p>
          <a:p>
            <a:endParaRPr lang="en-US" dirty="0" smtClean="0"/>
          </a:p>
          <a:p>
            <a:endParaRPr lang="en-US" dirty="0" smtClean="0"/>
          </a:p>
          <a:p>
            <a:endParaRPr lang="fi-FI" dirty="0" smtClean="0"/>
          </a:p>
          <a:p>
            <a:pPr lvl="1"/>
            <a:endParaRPr lang="en-GB" dirty="0"/>
          </a:p>
        </p:txBody>
      </p:sp>
    </p:spTree>
    <p:extLst>
      <p:ext uri="{BB962C8B-B14F-4D97-AF65-F5344CB8AC3E}">
        <p14:creationId xmlns:p14="http://schemas.microsoft.com/office/powerpoint/2010/main" val="393974676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Otsikko 1"/>
          <p:cNvSpPr>
            <a:spLocks noGrp="1"/>
          </p:cNvSpPr>
          <p:nvPr>
            <p:ph type="ctrTitle"/>
          </p:nvPr>
        </p:nvSpPr>
        <p:spPr>
          <a:xfrm>
            <a:off x="457200" y="716114"/>
            <a:ext cx="8001000" cy="2176992"/>
          </a:xfrm>
        </p:spPr>
        <p:txBody>
          <a:bodyPr/>
          <a:lstStyle/>
          <a:p>
            <a:r>
              <a:rPr lang="en-US" altLang="fi-FI" dirty="0">
                <a:ea typeface="Geneva" pitchFamily="124" charset="-128"/>
              </a:rPr>
              <a:t>Further information</a:t>
            </a:r>
            <a:endParaRPr lang="fi-FI" altLang="fi-FI" dirty="0">
              <a:ea typeface="Geneva" pitchFamily="124" charset="-128"/>
            </a:endParaRPr>
          </a:p>
        </p:txBody>
      </p:sp>
      <p:sp>
        <p:nvSpPr>
          <p:cNvPr id="6" name="Tekstiruutu 5"/>
          <p:cNvSpPr txBox="1">
            <a:spLocks noChangeArrowheads="1"/>
          </p:cNvSpPr>
          <p:nvPr/>
        </p:nvSpPr>
        <p:spPr bwMode="auto">
          <a:xfrm>
            <a:off x="373365" y="1770063"/>
            <a:ext cx="6442075" cy="25545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lr>
                <a:schemeClr val="tx2"/>
              </a:buClr>
              <a:buFont typeface="Arial" pitchFamily="34" charset="0"/>
              <a:buChar char="•"/>
              <a:defRPr sz="3200">
                <a:solidFill>
                  <a:schemeClr val="tx1"/>
                </a:solidFill>
                <a:latin typeface="Calibri" pitchFamily="34" charset="0"/>
                <a:ea typeface="Geneva" pitchFamily="124" charset="-128"/>
              </a:defRPr>
            </a:lvl1pPr>
            <a:lvl2pPr marL="742950" indent="-285750" eaLnBrk="0" hangingPunct="0">
              <a:spcBef>
                <a:spcPct val="20000"/>
              </a:spcBef>
              <a:buFont typeface="Arial" pitchFamily="34" charset="0"/>
              <a:buChar char="–"/>
              <a:defRPr sz="2600">
                <a:solidFill>
                  <a:schemeClr val="tx1"/>
                </a:solidFill>
                <a:latin typeface="Calibri" pitchFamily="34" charset="0"/>
                <a:ea typeface="Geneva" pitchFamily="124" charset="-128"/>
              </a:defRPr>
            </a:lvl2pPr>
            <a:lvl3pPr marL="1143000" indent="-228600" eaLnBrk="0" hangingPunct="0">
              <a:spcBef>
                <a:spcPct val="20000"/>
              </a:spcBef>
              <a:buFont typeface="Arial" pitchFamily="34" charset="0"/>
              <a:buChar char="•"/>
              <a:defRPr sz="2400">
                <a:solidFill>
                  <a:schemeClr val="tx1"/>
                </a:solidFill>
                <a:latin typeface="Calibri" pitchFamily="34" charset="0"/>
                <a:ea typeface="Geneva" pitchFamily="124" charset="-128"/>
              </a:defRPr>
            </a:lvl3pPr>
            <a:lvl4pPr marL="1600200" indent="-228600" eaLnBrk="0" hangingPunct="0">
              <a:spcBef>
                <a:spcPct val="20000"/>
              </a:spcBef>
              <a:buFont typeface="Arial" pitchFamily="34" charset="0"/>
              <a:buChar char="–"/>
              <a:defRPr sz="2000">
                <a:solidFill>
                  <a:schemeClr val="tx1"/>
                </a:solidFill>
                <a:latin typeface="Calibri" pitchFamily="34" charset="0"/>
                <a:ea typeface="Geneva" pitchFamily="124" charset="-128"/>
              </a:defRPr>
            </a:lvl4pPr>
            <a:lvl5pPr marL="2057400" indent="-228600" eaLnBrk="0" hangingPunct="0">
              <a:spcBef>
                <a:spcPct val="20000"/>
              </a:spcBef>
              <a:buFont typeface="Arial" pitchFamily="34" charset="0"/>
              <a:buChar char="»"/>
              <a:defRPr sz="2000">
                <a:solidFill>
                  <a:schemeClr val="tx1"/>
                </a:solidFill>
                <a:latin typeface="Calibri" pitchFamily="34" charset="0"/>
                <a:ea typeface="Geneva" pitchFamily="124" charset="-128"/>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Calibri" pitchFamily="34" charset="0"/>
                <a:ea typeface="Geneva" pitchFamily="124" charset="-128"/>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Calibri" pitchFamily="34" charset="0"/>
                <a:ea typeface="Geneva" pitchFamily="124" charset="-128"/>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Calibri" pitchFamily="34" charset="0"/>
                <a:ea typeface="Geneva" pitchFamily="124" charset="-128"/>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Calibri" pitchFamily="34" charset="0"/>
                <a:ea typeface="Geneva" pitchFamily="124" charset="-128"/>
              </a:defRPr>
            </a:lvl9pPr>
          </a:lstStyle>
          <a:p>
            <a:pPr eaLnBrk="1" hangingPunct="1">
              <a:spcBef>
                <a:spcPct val="0"/>
              </a:spcBef>
              <a:buClrTx/>
              <a:buFontTx/>
              <a:buNone/>
              <a:defRPr/>
            </a:pPr>
            <a:r>
              <a:rPr lang="fi-FI" altLang="fi-FI" dirty="0">
                <a:solidFill>
                  <a:schemeClr val="bg1"/>
                </a:solidFill>
                <a:latin typeface="+mn-lt"/>
                <a:cs typeface="Arial" pitchFamily="34" charset="0"/>
              </a:rPr>
              <a:t>http://www.vtv.fi/en</a:t>
            </a:r>
          </a:p>
          <a:p>
            <a:pPr eaLnBrk="1" hangingPunct="1">
              <a:spcBef>
                <a:spcPct val="0"/>
              </a:spcBef>
              <a:buClrTx/>
              <a:buFontTx/>
              <a:buNone/>
              <a:defRPr/>
            </a:pPr>
            <a:r>
              <a:rPr lang="fi-FI" altLang="fi-FI" dirty="0">
                <a:solidFill>
                  <a:schemeClr val="bg1"/>
                </a:solidFill>
                <a:latin typeface="+mn-lt"/>
                <a:cs typeface="Arial" pitchFamily="34" charset="0"/>
              </a:rPr>
              <a:t>http://www.vaalirahoitusvalvonta.fi</a:t>
            </a:r>
          </a:p>
          <a:p>
            <a:pPr eaLnBrk="1" hangingPunct="1">
              <a:spcBef>
                <a:spcPct val="0"/>
              </a:spcBef>
              <a:buClrTx/>
              <a:buFontTx/>
              <a:buNone/>
              <a:defRPr/>
            </a:pPr>
            <a:r>
              <a:rPr lang="fi-FI" altLang="fi-FI" dirty="0">
                <a:solidFill>
                  <a:schemeClr val="bg1"/>
                </a:solidFill>
                <a:latin typeface="+mn-lt"/>
                <a:cs typeface="Arial" pitchFamily="34" charset="0"/>
              </a:rPr>
              <a:t>@VTV_fi</a:t>
            </a:r>
          </a:p>
          <a:p>
            <a:pPr eaLnBrk="1" hangingPunct="1">
              <a:spcBef>
                <a:spcPct val="0"/>
              </a:spcBef>
              <a:buClrTx/>
              <a:buFontTx/>
              <a:buNone/>
              <a:defRPr/>
            </a:pPr>
            <a:endParaRPr lang="fi-FI" altLang="fi-FI" dirty="0">
              <a:latin typeface="+mn-lt"/>
              <a:cs typeface="Arial" pitchFamily="34" charset="0"/>
            </a:endParaRPr>
          </a:p>
          <a:p>
            <a:pPr eaLnBrk="1" hangingPunct="1">
              <a:spcBef>
                <a:spcPct val="0"/>
              </a:spcBef>
              <a:buClrTx/>
              <a:buFontTx/>
              <a:buNone/>
              <a:defRPr/>
            </a:pPr>
            <a:endParaRPr lang="fi-FI" altLang="fi-FI" dirty="0">
              <a:latin typeface="+mn-lt"/>
              <a:cs typeface="Arial" pitchFamily="34" charset="0"/>
            </a:endParaRPr>
          </a:p>
        </p:txBody>
      </p:sp>
    </p:spTree>
    <p:extLst>
      <p:ext uri="{BB962C8B-B14F-4D97-AF65-F5344CB8AC3E}">
        <p14:creationId xmlns:p14="http://schemas.microsoft.com/office/powerpoint/2010/main" val="93665790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tsikko 1"/>
          <p:cNvSpPr>
            <a:spLocks noGrp="1"/>
          </p:cNvSpPr>
          <p:nvPr>
            <p:ph type="title"/>
          </p:nvPr>
        </p:nvSpPr>
        <p:spPr/>
        <p:txBody>
          <a:bodyPr/>
          <a:lstStyle/>
          <a:p>
            <a:r>
              <a:rPr lang="en-US" dirty="0"/>
              <a:t>Background – about NAOF</a:t>
            </a:r>
            <a:br>
              <a:rPr lang="en-US" dirty="0"/>
            </a:br>
            <a:endParaRPr lang="fi-FI" dirty="0"/>
          </a:p>
        </p:txBody>
      </p:sp>
      <p:sp>
        <p:nvSpPr>
          <p:cNvPr id="3" name="Sisällön paikkamerkki 2"/>
          <p:cNvSpPr>
            <a:spLocks noGrp="1"/>
          </p:cNvSpPr>
          <p:nvPr>
            <p:ph idx="1"/>
          </p:nvPr>
        </p:nvSpPr>
        <p:spPr>
          <a:xfrm>
            <a:off x="457200" y="886691"/>
            <a:ext cx="8229600" cy="4828309"/>
          </a:xfrm>
        </p:spPr>
        <p:txBody>
          <a:bodyPr/>
          <a:lstStyle/>
          <a:p>
            <a:pPr>
              <a:defRPr/>
            </a:pPr>
            <a:r>
              <a:rPr lang="fi-FI" dirty="0" err="1">
                <a:cs typeface="Arial" pitchFamily="34" charset="0"/>
              </a:rPr>
              <a:t>Supreme</a:t>
            </a:r>
            <a:r>
              <a:rPr lang="fi-FI" dirty="0">
                <a:cs typeface="Arial" pitchFamily="34" charset="0"/>
              </a:rPr>
              <a:t> Audit </a:t>
            </a:r>
            <a:r>
              <a:rPr lang="fi-FI" dirty="0" err="1">
                <a:cs typeface="Arial" pitchFamily="34" charset="0"/>
              </a:rPr>
              <a:t>Institution</a:t>
            </a:r>
            <a:r>
              <a:rPr lang="fi-FI" dirty="0">
                <a:cs typeface="Arial" pitchFamily="34" charset="0"/>
              </a:rPr>
              <a:t> </a:t>
            </a:r>
            <a:endParaRPr lang="fi-FI" dirty="0" smtClean="0">
              <a:cs typeface="Arial" pitchFamily="34" charset="0"/>
            </a:endParaRPr>
          </a:p>
          <a:p>
            <a:pPr lvl="1">
              <a:defRPr/>
            </a:pPr>
            <a:r>
              <a:rPr lang="en-US" dirty="0" smtClean="0">
                <a:cs typeface="Arial" pitchFamily="34" charset="0"/>
              </a:rPr>
              <a:t>Independent, in connection with the Parliament</a:t>
            </a:r>
          </a:p>
          <a:p>
            <a:pPr lvl="1">
              <a:defRPr/>
            </a:pPr>
            <a:r>
              <a:rPr lang="en-US" altLang="fi-FI" sz="2800" dirty="0" smtClean="0">
                <a:ea typeface="Geneva" pitchFamily="124" charset="-128"/>
              </a:rPr>
              <a:t>Access to information guaranteed in constitution</a:t>
            </a:r>
            <a:endParaRPr lang="fi-FI" dirty="0" smtClean="0">
              <a:cs typeface="Arial" pitchFamily="34" charset="0"/>
            </a:endParaRPr>
          </a:p>
          <a:p>
            <a:pPr>
              <a:defRPr/>
            </a:pPr>
            <a:r>
              <a:rPr lang="en-GB" dirty="0" smtClean="0">
                <a:cs typeface="Arial" pitchFamily="34" charset="0"/>
              </a:rPr>
              <a:t>Staff </a:t>
            </a:r>
            <a:r>
              <a:rPr lang="en-GB" dirty="0" smtClean="0">
                <a:cs typeface="Arial" pitchFamily="34" charset="0"/>
              </a:rPr>
              <a:t>~140</a:t>
            </a:r>
            <a:endParaRPr lang="en-GB" dirty="0">
              <a:cs typeface="Arial" pitchFamily="34" charset="0"/>
            </a:endParaRPr>
          </a:p>
          <a:p>
            <a:pPr>
              <a:defRPr/>
            </a:pPr>
            <a:r>
              <a:rPr lang="en-US" dirty="0" smtClean="0">
                <a:cs typeface="Arial" pitchFamily="34" charset="0"/>
              </a:rPr>
              <a:t>Follows </a:t>
            </a:r>
            <a:r>
              <a:rPr lang="en-US" dirty="0">
                <a:cs typeface="Arial" pitchFamily="34" charset="0"/>
              </a:rPr>
              <a:t>ISSAI </a:t>
            </a:r>
            <a:r>
              <a:rPr lang="en-US" dirty="0" smtClean="0">
                <a:cs typeface="Arial" pitchFamily="34" charset="0"/>
              </a:rPr>
              <a:t>standards</a:t>
            </a:r>
          </a:p>
          <a:p>
            <a:pPr>
              <a:defRPr/>
            </a:pPr>
            <a:r>
              <a:rPr lang="en-US" altLang="fi-FI" dirty="0" smtClean="0">
                <a:ea typeface="Geneva" pitchFamily="124" charset="-128"/>
              </a:rPr>
              <a:t>Strategic objective is to promote </a:t>
            </a:r>
            <a:endParaRPr lang="en-US" altLang="fi-FI" dirty="0">
              <a:ea typeface="Geneva" pitchFamily="124" charset="-128"/>
            </a:endParaRPr>
          </a:p>
          <a:p>
            <a:pPr marL="857250" lvl="1" indent="-457200">
              <a:buFont typeface="Arial" panose="020B0604020202020204" pitchFamily="34" charset="0"/>
              <a:buChar char="•"/>
            </a:pPr>
            <a:r>
              <a:rPr lang="en-US" dirty="0" smtClean="0"/>
              <a:t>the </a:t>
            </a:r>
            <a:r>
              <a:rPr lang="en-US" dirty="0"/>
              <a:t>sustainable and effective management of central government </a:t>
            </a:r>
            <a:r>
              <a:rPr lang="en-US" dirty="0" smtClean="0"/>
              <a:t>finances</a:t>
            </a:r>
          </a:p>
          <a:p>
            <a:pPr marL="857250" lvl="1" indent="-457200">
              <a:buFont typeface="Arial" panose="020B0604020202020204" pitchFamily="34" charset="0"/>
              <a:buChar char="•"/>
            </a:pPr>
            <a:r>
              <a:rPr lang="en-US" dirty="0" smtClean="0"/>
              <a:t>the </a:t>
            </a:r>
            <a:r>
              <a:rPr lang="en-US" dirty="0"/>
              <a:t>reliability of information on the central government </a:t>
            </a:r>
            <a:r>
              <a:rPr lang="en-US" dirty="0" smtClean="0"/>
              <a:t>finances</a:t>
            </a:r>
          </a:p>
          <a:p>
            <a:pPr marL="857250" lvl="1" indent="-457200">
              <a:buFont typeface="Arial" panose="020B0604020202020204" pitchFamily="34" charset="0"/>
              <a:buChar char="•"/>
            </a:pPr>
            <a:r>
              <a:rPr lang="en-US" dirty="0" smtClean="0"/>
              <a:t>trust </a:t>
            </a:r>
            <a:r>
              <a:rPr lang="en-US" dirty="0"/>
              <a:t>in government’s financial management</a:t>
            </a:r>
            <a:endParaRPr lang="en-US" altLang="fi-FI" dirty="0">
              <a:ea typeface="Geneva" pitchFamily="124" charset="-128"/>
            </a:endParaRPr>
          </a:p>
          <a:p>
            <a:pPr>
              <a:defRPr/>
            </a:pPr>
            <a:endParaRPr lang="en-US" dirty="0">
              <a:cs typeface="Arial" pitchFamily="34" charset="0"/>
            </a:endParaRPr>
          </a:p>
          <a:p>
            <a:endParaRPr lang="fi-FI" dirty="0"/>
          </a:p>
        </p:txBody>
      </p:sp>
    </p:spTree>
    <p:extLst>
      <p:ext uri="{BB962C8B-B14F-4D97-AF65-F5344CB8AC3E}">
        <p14:creationId xmlns:p14="http://schemas.microsoft.com/office/powerpoint/2010/main" val="218822431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tsikko 1"/>
          <p:cNvSpPr>
            <a:spLocks noGrp="1"/>
          </p:cNvSpPr>
          <p:nvPr>
            <p:ph type="ctrTitle"/>
          </p:nvPr>
        </p:nvSpPr>
        <p:spPr/>
        <p:txBody>
          <a:bodyPr/>
          <a:lstStyle/>
          <a:p>
            <a:pPr algn="ctr"/>
            <a:r>
              <a:rPr lang="en-US" dirty="0"/>
              <a:t/>
            </a:r>
            <a:br>
              <a:rPr lang="en-US" dirty="0"/>
            </a:br>
            <a:r>
              <a:rPr lang="en-US" dirty="0"/>
              <a:t>How </a:t>
            </a:r>
            <a:r>
              <a:rPr lang="en-US" dirty="0" smtClean="0"/>
              <a:t>National </a:t>
            </a:r>
            <a:r>
              <a:rPr lang="en-US" dirty="0"/>
              <a:t>Audit Office monitors the achievement of national goals and help to realize them?	</a:t>
            </a:r>
          </a:p>
        </p:txBody>
      </p:sp>
    </p:spTree>
    <p:extLst>
      <p:ext uri="{BB962C8B-B14F-4D97-AF65-F5344CB8AC3E}">
        <p14:creationId xmlns:p14="http://schemas.microsoft.com/office/powerpoint/2010/main" val="360673293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tsikko 1"/>
          <p:cNvSpPr>
            <a:spLocks noGrp="1"/>
          </p:cNvSpPr>
          <p:nvPr>
            <p:ph type="title"/>
          </p:nvPr>
        </p:nvSpPr>
        <p:spPr>
          <a:xfrm>
            <a:off x="457200" y="274638"/>
            <a:ext cx="8229600" cy="1480271"/>
          </a:xfrm>
        </p:spPr>
        <p:txBody>
          <a:bodyPr/>
          <a:lstStyle/>
          <a:p>
            <a:r>
              <a:rPr lang="en-US" dirty="0" smtClean="0"/>
              <a:t>What are the tools to monitor </a:t>
            </a:r>
            <a:r>
              <a:rPr lang="en-US" dirty="0"/>
              <a:t>the achievement of national </a:t>
            </a:r>
            <a:r>
              <a:rPr lang="en-US" dirty="0" smtClean="0"/>
              <a:t>goals?</a:t>
            </a:r>
            <a:endParaRPr lang="fi-FI" dirty="0"/>
          </a:p>
        </p:txBody>
      </p:sp>
      <p:sp>
        <p:nvSpPr>
          <p:cNvPr id="3" name="Sisällön paikkamerkki 2"/>
          <p:cNvSpPr>
            <a:spLocks noGrp="1"/>
          </p:cNvSpPr>
          <p:nvPr>
            <p:ph idx="1"/>
          </p:nvPr>
        </p:nvSpPr>
        <p:spPr>
          <a:xfrm>
            <a:off x="364837" y="1595120"/>
            <a:ext cx="8229600" cy="4371571"/>
          </a:xfrm>
        </p:spPr>
        <p:txBody>
          <a:bodyPr/>
          <a:lstStyle/>
          <a:p>
            <a:pPr lvl="0">
              <a:buFont typeface="Wingdings" panose="05000000000000000000" pitchFamily="2" charset="2"/>
              <a:buChar char="q"/>
            </a:pPr>
            <a:r>
              <a:rPr lang="en-US" dirty="0" smtClean="0"/>
              <a:t>Audit -  constitutional task</a:t>
            </a:r>
          </a:p>
          <a:p>
            <a:pPr lvl="1"/>
            <a:r>
              <a:rPr lang="en-US" dirty="0" smtClean="0"/>
              <a:t>financial </a:t>
            </a:r>
            <a:r>
              <a:rPr lang="en-US" dirty="0"/>
              <a:t>audit</a:t>
            </a:r>
            <a:endParaRPr lang="fi-FI" dirty="0"/>
          </a:p>
          <a:p>
            <a:pPr lvl="1"/>
            <a:r>
              <a:rPr lang="en-US" dirty="0"/>
              <a:t>performance audit</a:t>
            </a:r>
            <a:endParaRPr lang="fi-FI" dirty="0"/>
          </a:p>
          <a:p>
            <a:pPr lvl="1"/>
            <a:r>
              <a:rPr lang="en-US" dirty="0"/>
              <a:t>compliance audit and</a:t>
            </a:r>
            <a:endParaRPr lang="fi-FI" dirty="0"/>
          </a:p>
          <a:p>
            <a:pPr lvl="1"/>
            <a:r>
              <a:rPr lang="en-US" dirty="0"/>
              <a:t>fiscal policy audit</a:t>
            </a:r>
            <a:r>
              <a:rPr lang="en-US" dirty="0" smtClean="0"/>
              <a:t>.</a:t>
            </a:r>
          </a:p>
          <a:p>
            <a:pPr marL="457200" lvl="1" indent="0">
              <a:buNone/>
            </a:pPr>
            <a:endParaRPr lang="en-US" dirty="0" smtClean="0"/>
          </a:p>
          <a:p>
            <a:pPr>
              <a:buFont typeface="Wingdings" panose="05000000000000000000" pitchFamily="2" charset="2"/>
              <a:buChar char="q"/>
            </a:pPr>
            <a:r>
              <a:rPr lang="fi-FI" dirty="0" smtClean="0"/>
              <a:t> </a:t>
            </a:r>
            <a:r>
              <a:rPr lang="en-US" dirty="0" smtClean="0"/>
              <a:t>Monitoring, oversight - legislative tasks</a:t>
            </a:r>
          </a:p>
          <a:p>
            <a:pPr lvl="1">
              <a:buFont typeface="Arial" panose="020B0604020202020204" pitchFamily="34" charset="0"/>
              <a:buChar char="•"/>
            </a:pPr>
            <a:r>
              <a:rPr lang="en-US" dirty="0" smtClean="0"/>
              <a:t>Election </a:t>
            </a:r>
            <a:r>
              <a:rPr lang="en-US" dirty="0"/>
              <a:t>campaign and political party </a:t>
            </a:r>
            <a:r>
              <a:rPr lang="en-US" dirty="0" smtClean="0"/>
              <a:t>funding</a:t>
            </a:r>
          </a:p>
          <a:p>
            <a:pPr lvl="1">
              <a:buFont typeface="Arial" panose="020B0604020202020204" pitchFamily="34" charset="0"/>
              <a:buChar char="•"/>
            </a:pPr>
            <a:r>
              <a:rPr lang="en-US" dirty="0" smtClean="0"/>
              <a:t>Independent Fiscal Institution – to evaluate </a:t>
            </a:r>
            <a:r>
              <a:rPr lang="en-US" dirty="0"/>
              <a:t>compliance with the Fiscal Policy rules</a:t>
            </a:r>
            <a:endParaRPr lang="fi-FI" dirty="0"/>
          </a:p>
        </p:txBody>
      </p:sp>
    </p:spTree>
    <p:extLst>
      <p:ext uri="{BB962C8B-B14F-4D97-AF65-F5344CB8AC3E}">
        <p14:creationId xmlns:p14="http://schemas.microsoft.com/office/powerpoint/2010/main" val="247621068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tsikko 1"/>
          <p:cNvSpPr>
            <a:spLocks noGrp="1"/>
          </p:cNvSpPr>
          <p:nvPr>
            <p:ph type="title"/>
          </p:nvPr>
        </p:nvSpPr>
        <p:spPr>
          <a:xfrm>
            <a:off x="457200" y="274638"/>
            <a:ext cx="8229600" cy="1443326"/>
          </a:xfrm>
        </p:spPr>
        <p:txBody>
          <a:bodyPr/>
          <a:lstStyle/>
          <a:p>
            <a:r>
              <a:rPr lang="en-US" dirty="0"/>
              <a:t>How </a:t>
            </a:r>
            <a:r>
              <a:rPr lang="en-US" dirty="0" smtClean="0"/>
              <a:t>National </a:t>
            </a:r>
            <a:r>
              <a:rPr lang="en-US" dirty="0"/>
              <a:t>Audit Office </a:t>
            </a:r>
            <a:r>
              <a:rPr lang="en-US" dirty="0" smtClean="0"/>
              <a:t>can help to achieve the </a:t>
            </a:r>
            <a:r>
              <a:rPr lang="en-US" dirty="0"/>
              <a:t>national </a:t>
            </a:r>
            <a:r>
              <a:rPr lang="en-US" dirty="0" smtClean="0"/>
              <a:t>goals?</a:t>
            </a:r>
            <a:endParaRPr lang="fi-FI" dirty="0"/>
          </a:p>
        </p:txBody>
      </p:sp>
      <p:sp>
        <p:nvSpPr>
          <p:cNvPr id="3" name="Sisällön paikkamerkki 2"/>
          <p:cNvSpPr>
            <a:spLocks noGrp="1"/>
          </p:cNvSpPr>
          <p:nvPr>
            <p:ph idx="1"/>
          </p:nvPr>
        </p:nvSpPr>
        <p:spPr>
          <a:xfrm>
            <a:off x="457200" y="1413164"/>
            <a:ext cx="8422640" cy="5160356"/>
          </a:xfrm>
        </p:spPr>
        <p:txBody>
          <a:bodyPr/>
          <a:lstStyle/>
          <a:p>
            <a:pPr lvl="0"/>
            <a:r>
              <a:rPr lang="en-US" sz="2400" dirty="0" smtClean="0"/>
              <a:t>By selecting audit topics that ere relevant for the </a:t>
            </a:r>
            <a:r>
              <a:rPr lang="en-US" sz="2400" dirty="0" smtClean="0"/>
              <a:t>governments</a:t>
            </a:r>
            <a:r>
              <a:rPr lang="en-US" sz="2400" dirty="0" smtClean="0"/>
              <a:t>’ four </a:t>
            </a:r>
            <a:r>
              <a:rPr lang="en-US" sz="2400" dirty="0"/>
              <a:t>years </a:t>
            </a:r>
            <a:r>
              <a:rPr lang="en-US" sz="2400" dirty="0" err="1"/>
              <a:t>programme</a:t>
            </a:r>
            <a:r>
              <a:rPr lang="en-US" sz="2400" dirty="0"/>
              <a:t> for the election </a:t>
            </a:r>
            <a:r>
              <a:rPr lang="en-US" sz="2400" dirty="0" smtClean="0"/>
              <a:t>cycle.</a:t>
            </a:r>
          </a:p>
          <a:p>
            <a:pPr lvl="0"/>
            <a:r>
              <a:rPr lang="en-US" sz="2400" dirty="0" smtClean="0"/>
              <a:t>By reporting audit </a:t>
            </a:r>
            <a:r>
              <a:rPr lang="en-US" sz="2400" dirty="0"/>
              <a:t>findings </a:t>
            </a:r>
            <a:r>
              <a:rPr lang="en-US" sz="2400" dirty="0" smtClean="0"/>
              <a:t>and proposals timely – </a:t>
            </a:r>
            <a:r>
              <a:rPr lang="en-US" sz="2400" dirty="0" smtClean="0"/>
              <a:t>available </a:t>
            </a:r>
            <a:r>
              <a:rPr lang="en-US" sz="2400" dirty="0" smtClean="0"/>
              <a:t>when a new </a:t>
            </a:r>
            <a:r>
              <a:rPr lang="en-US" sz="2400" dirty="0" smtClean="0"/>
              <a:t>government </a:t>
            </a:r>
            <a:r>
              <a:rPr lang="en-US" sz="2400" dirty="0" err="1" smtClean="0"/>
              <a:t>programme</a:t>
            </a:r>
            <a:r>
              <a:rPr lang="en-US" sz="2400" dirty="0" smtClean="0"/>
              <a:t> is drafted</a:t>
            </a:r>
          </a:p>
          <a:p>
            <a:pPr lvl="0"/>
            <a:r>
              <a:rPr lang="en-US" sz="2400" dirty="0" smtClean="0"/>
              <a:t>By focusing audit to the Government’s accountability reporting – </a:t>
            </a:r>
            <a:r>
              <a:rPr lang="en-US" sz="2400" dirty="0" err="1" smtClean="0"/>
              <a:t>Goverments’s</a:t>
            </a:r>
            <a:r>
              <a:rPr lang="en-US" sz="2400" dirty="0" smtClean="0"/>
              <a:t> annual report to </a:t>
            </a:r>
            <a:r>
              <a:rPr lang="en-US" sz="2400" dirty="0" smtClean="0"/>
              <a:t>parliament</a:t>
            </a:r>
          </a:p>
          <a:p>
            <a:pPr marL="0" lvl="0" indent="0">
              <a:buNone/>
            </a:pPr>
            <a:endParaRPr lang="en-US" sz="2400" dirty="0" smtClean="0"/>
          </a:p>
          <a:p>
            <a:pPr>
              <a:buFont typeface="Symbol" panose="05050102010706020507" pitchFamily="18" charset="2"/>
              <a:buChar char="Þ"/>
            </a:pPr>
            <a:r>
              <a:rPr lang="en-US" sz="2400" dirty="0" smtClean="0"/>
              <a:t> Political objectives are not auditable, </a:t>
            </a:r>
            <a:r>
              <a:rPr lang="en-US" sz="2400" dirty="0" smtClean="0"/>
              <a:t>not </a:t>
            </a:r>
            <a:r>
              <a:rPr lang="en-US" sz="2400" dirty="0" smtClean="0"/>
              <a:t>under </a:t>
            </a:r>
            <a:r>
              <a:rPr lang="en-US" sz="2400" dirty="0" smtClean="0"/>
              <a:t>audit mandate</a:t>
            </a:r>
            <a:endParaRPr lang="en-US" sz="2800" dirty="0" smtClean="0"/>
          </a:p>
          <a:p>
            <a:pPr lvl="1">
              <a:buFont typeface="Symbol" panose="05050102010706020507" pitchFamily="18" charset="2"/>
              <a:buChar char="Þ"/>
            </a:pPr>
            <a:r>
              <a:rPr lang="en-US" sz="2200" dirty="0" smtClean="0"/>
              <a:t>the </a:t>
            </a:r>
            <a:r>
              <a:rPr lang="en-US" sz="2200" dirty="0"/>
              <a:t>strategies, programs and means that are used to pursue the political </a:t>
            </a:r>
            <a:r>
              <a:rPr lang="en-US" sz="2200" dirty="0" smtClean="0"/>
              <a:t>objectives can be challenged</a:t>
            </a:r>
          </a:p>
          <a:p>
            <a:pPr lvl="1">
              <a:buFont typeface="Symbol" panose="05050102010706020507" pitchFamily="18" charset="2"/>
              <a:buChar char="Þ"/>
            </a:pPr>
            <a:r>
              <a:rPr lang="en-US" sz="2200" dirty="0"/>
              <a:t> </a:t>
            </a:r>
            <a:r>
              <a:rPr lang="en-US" sz="2200" dirty="0" smtClean="0"/>
              <a:t>the accountability system from budgetary objectives to monitoring and evaluation and reporting can be audited</a:t>
            </a:r>
          </a:p>
          <a:p>
            <a:pPr>
              <a:buFont typeface="Symbol" panose="05050102010706020507" pitchFamily="18" charset="2"/>
              <a:buChar char="Þ"/>
            </a:pPr>
            <a:endParaRPr lang="en-US" dirty="0" smtClean="0"/>
          </a:p>
          <a:p>
            <a:pPr marL="457200" lvl="1" indent="0">
              <a:buNone/>
            </a:pPr>
            <a:endParaRPr lang="fi-FI" dirty="0"/>
          </a:p>
        </p:txBody>
      </p:sp>
    </p:spTree>
    <p:extLst>
      <p:ext uri="{BB962C8B-B14F-4D97-AF65-F5344CB8AC3E}">
        <p14:creationId xmlns:p14="http://schemas.microsoft.com/office/powerpoint/2010/main" val="187548842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tsikko 1"/>
          <p:cNvSpPr>
            <a:spLocks noGrp="1"/>
          </p:cNvSpPr>
          <p:nvPr>
            <p:ph type="title"/>
          </p:nvPr>
        </p:nvSpPr>
        <p:spPr>
          <a:xfrm>
            <a:off x="457200" y="274638"/>
            <a:ext cx="8229600" cy="1777682"/>
          </a:xfrm>
        </p:spPr>
        <p:txBody>
          <a:bodyPr/>
          <a:lstStyle/>
          <a:p>
            <a:r>
              <a:rPr lang="en-GB" sz="2800" dirty="0" smtClean="0"/>
              <a:t>Case: Fiscal </a:t>
            </a:r>
            <a:r>
              <a:rPr lang="en-GB" sz="2800" dirty="0"/>
              <a:t>Policy Audit and Monitoring Report on the 2015-2018 Parliamentary </a:t>
            </a:r>
            <a:r>
              <a:rPr lang="en-GB" sz="2800" dirty="0" smtClean="0"/>
              <a:t>Term - </a:t>
            </a:r>
            <a:br>
              <a:rPr lang="en-GB" sz="2800" dirty="0" smtClean="0"/>
            </a:br>
            <a:r>
              <a:rPr lang="en-GB" sz="2800" dirty="0" smtClean="0"/>
              <a:t>Risk </a:t>
            </a:r>
            <a:r>
              <a:rPr lang="en-GB" sz="2800" dirty="0"/>
              <a:t>management of contingent liabilities</a:t>
            </a:r>
            <a:r>
              <a:rPr lang="fi-FI" sz="2800" dirty="0"/>
              <a:t/>
            </a:r>
            <a:br>
              <a:rPr lang="fi-FI" sz="2800" dirty="0"/>
            </a:br>
            <a:endParaRPr lang="fi-FI" sz="2800" dirty="0"/>
          </a:p>
        </p:txBody>
      </p:sp>
      <p:pic>
        <p:nvPicPr>
          <p:cNvPr id="4" name="Sisällön paikkamerkki 3"/>
          <p:cNvPicPr>
            <a:picLocks noGrp="1" noChangeAspect="1"/>
          </p:cNvPicPr>
          <p:nvPr>
            <p:ph sz="quarter" idx="13"/>
          </p:nvPr>
        </p:nvPicPr>
        <p:blipFill>
          <a:blip r:embed="rId2"/>
          <a:stretch>
            <a:fillRect/>
          </a:stretch>
        </p:blipFill>
        <p:spPr>
          <a:xfrm>
            <a:off x="384941" y="1939636"/>
            <a:ext cx="8301859" cy="3718036"/>
          </a:xfrm>
          <a:prstGeom prst="rect">
            <a:avLst/>
          </a:prstGeom>
        </p:spPr>
      </p:pic>
      <p:sp>
        <p:nvSpPr>
          <p:cNvPr id="6" name="Tekstiruutu 5"/>
          <p:cNvSpPr txBox="1"/>
          <p:nvPr/>
        </p:nvSpPr>
        <p:spPr>
          <a:xfrm>
            <a:off x="4805082" y="5325035"/>
            <a:ext cx="3567953" cy="1183341"/>
          </a:xfrm>
          <a:prstGeom prst="rect">
            <a:avLst/>
          </a:prstGeom>
        </p:spPr>
        <p:txBody>
          <a:bodyPr vert="horz" wrap="square" lIns="0" tIns="0" rIns="0" bIns="0" rtlCol="0" anchor="t" anchorCtr="0">
            <a:normAutofit/>
          </a:bodyPr>
          <a:lstStyle/>
          <a:p>
            <a:endParaRPr lang="fi-FI" b="0" i="0" dirty="0" smtClean="0"/>
          </a:p>
        </p:txBody>
      </p:sp>
      <p:sp>
        <p:nvSpPr>
          <p:cNvPr id="8" name="Tekstiruutu 7"/>
          <p:cNvSpPr txBox="1"/>
          <p:nvPr/>
        </p:nvSpPr>
        <p:spPr>
          <a:xfrm>
            <a:off x="3137647" y="5056094"/>
            <a:ext cx="914400" cy="914400"/>
          </a:xfrm>
          <a:prstGeom prst="rect">
            <a:avLst/>
          </a:prstGeom>
        </p:spPr>
        <p:txBody>
          <a:bodyPr vert="horz" wrap="none" lIns="0" tIns="0" rIns="0" bIns="0" rtlCol="0" anchor="t" anchorCtr="0">
            <a:normAutofit/>
          </a:bodyPr>
          <a:lstStyle/>
          <a:p>
            <a:endParaRPr lang="fi-FI" b="0" i="0" dirty="0" smtClean="0"/>
          </a:p>
        </p:txBody>
      </p:sp>
      <p:sp>
        <p:nvSpPr>
          <p:cNvPr id="9" name="Suorakulmio 8"/>
          <p:cNvSpPr/>
          <p:nvPr/>
        </p:nvSpPr>
        <p:spPr>
          <a:xfrm>
            <a:off x="424873" y="5657671"/>
            <a:ext cx="8301859" cy="1200329"/>
          </a:xfrm>
          <a:prstGeom prst="rect">
            <a:avLst/>
          </a:prstGeom>
        </p:spPr>
        <p:txBody>
          <a:bodyPr wrap="square">
            <a:spAutoFit/>
          </a:bodyPr>
          <a:lstStyle/>
          <a:p>
            <a:r>
              <a:rPr lang="en-GB" dirty="0" smtClean="0">
                <a:ea typeface="Calibri" panose="020F0502020204030204" pitchFamily="34" charset="0"/>
              </a:rPr>
              <a:t>“</a:t>
            </a:r>
            <a:r>
              <a:rPr lang="en-GB" i="1" dirty="0" smtClean="0">
                <a:ea typeface="Calibri" panose="020F0502020204030204" pitchFamily="34" charset="0"/>
              </a:rPr>
              <a:t>contingent </a:t>
            </a:r>
            <a:r>
              <a:rPr lang="en-GB" i="1" dirty="0">
                <a:ea typeface="Calibri" panose="020F0502020204030204" pitchFamily="34" charset="0"/>
              </a:rPr>
              <a:t>liabilities have increased particularly due to a substantial rise in state guarantees. The growth can partially be explained by the policies laid out in the Government Programme under which export financing elements and the level of funding should be set at least at the level of the competitor </a:t>
            </a:r>
            <a:r>
              <a:rPr lang="en-GB" i="1" dirty="0" smtClean="0">
                <a:ea typeface="Calibri" panose="020F0502020204030204" pitchFamily="34" charset="0"/>
              </a:rPr>
              <a:t>countries</a:t>
            </a:r>
            <a:r>
              <a:rPr lang="en-GB" dirty="0" smtClean="0">
                <a:ea typeface="Calibri" panose="020F0502020204030204" pitchFamily="34" charset="0"/>
              </a:rPr>
              <a:t>”</a:t>
            </a:r>
            <a:endParaRPr lang="fi-FI" dirty="0"/>
          </a:p>
        </p:txBody>
      </p:sp>
    </p:spTree>
    <p:extLst>
      <p:ext uri="{BB962C8B-B14F-4D97-AF65-F5344CB8AC3E}">
        <p14:creationId xmlns:p14="http://schemas.microsoft.com/office/powerpoint/2010/main" val="125733715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tsikko 1"/>
          <p:cNvSpPr>
            <a:spLocks noGrp="1"/>
          </p:cNvSpPr>
          <p:nvPr>
            <p:ph type="title"/>
          </p:nvPr>
        </p:nvSpPr>
        <p:spPr>
          <a:xfrm>
            <a:off x="457200" y="274638"/>
            <a:ext cx="8229600" cy="796780"/>
          </a:xfrm>
        </p:spPr>
        <p:txBody>
          <a:bodyPr/>
          <a:lstStyle/>
          <a:p>
            <a:r>
              <a:rPr lang="en-GB" sz="2800" dirty="0" smtClean="0"/>
              <a:t>Accountability</a:t>
            </a:r>
            <a:r>
              <a:rPr lang="fi-FI" sz="2800" dirty="0" smtClean="0"/>
              <a:t> </a:t>
            </a:r>
            <a:r>
              <a:rPr lang="en-GB" sz="2800" dirty="0" smtClean="0"/>
              <a:t>system</a:t>
            </a:r>
            <a:endParaRPr lang="en-GB" sz="2800" dirty="0"/>
          </a:p>
        </p:txBody>
      </p:sp>
      <p:sp>
        <p:nvSpPr>
          <p:cNvPr id="6" name="Tekstiruutu 5"/>
          <p:cNvSpPr txBox="1"/>
          <p:nvPr/>
        </p:nvSpPr>
        <p:spPr>
          <a:xfrm>
            <a:off x="4805082" y="5325035"/>
            <a:ext cx="3567953" cy="1183341"/>
          </a:xfrm>
          <a:prstGeom prst="rect">
            <a:avLst/>
          </a:prstGeom>
        </p:spPr>
        <p:txBody>
          <a:bodyPr vert="horz" wrap="square" lIns="0" tIns="0" rIns="0" bIns="0" rtlCol="0" anchor="t" anchorCtr="0">
            <a:normAutofit/>
          </a:bodyPr>
          <a:lstStyle/>
          <a:p>
            <a:endParaRPr lang="fi-FI" b="0" i="0" dirty="0" smtClean="0"/>
          </a:p>
        </p:txBody>
      </p:sp>
      <p:sp>
        <p:nvSpPr>
          <p:cNvPr id="8" name="Tekstiruutu 7"/>
          <p:cNvSpPr txBox="1"/>
          <p:nvPr/>
        </p:nvSpPr>
        <p:spPr>
          <a:xfrm>
            <a:off x="3137647" y="5056094"/>
            <a:ext cx="914400" cy="914400"/>
          </a:xfrm>
          <a:prstGeom prst="rect">
            <a:avLst/>
          </a:prstGeom>
        </p:spPr>
        <p:txBody>
          <a:bodyPr vert="horz" wrap="none" lIns="0" tIns="0" rIns="0" bIns="0" rtlCol="0" anchor="t" anchorCtr="0">
            <a:normAutofit/>
          </a:bodyPr>
          <a:lstStyle/>
          <a:p>
            <a:endParaRPr lang="fi-FI" b="0" i="0" dirty="0" smtClean="0"/>
          </a:p>
        </p:txBody>
      </p:sp>
      <p:pic>
        <p:nvPicPr>
          <p:cNvPr id="5" name="Sisällön paikkamerkki 4"/>
          <p:cNvPicPr>
            <a:picLocks noGrp="1" noChangeAspect="1"/>
          </p:cNvPicPr>
          <p:nvPr>
            <p:ph sz="quarter" idx="13"/>
          </p:nvPr>
        </p:nvPicPr>
        <p:blipFill>
          <a:blip r:embed="rId2">
            <a:extLst>
              <a:ext uri="{28A0092B-C50C-407E-A947-70E740481C1C}">
                <a14:useLocalDpi xmlns:a14="http://schemas.microsoft.com/office/drawing/2010/main" val="0"/>
              </a:ext>
            </a:extLst>
          </a:blip>
          <a:stretch>
            <a:fillRect/>
          </a:stretch>
        </p:blipFill>
        <p:spPr>
          <a:xfrm>
            <a:off x="0" y="55568"/>
            <a:ext cx="9032051" cy="6683231"/>
          </a:xfrm>
        </p:spPr>
      </p:pic>
      <p:sp>
        <p:nvSpPr>
          <p:cNvPr id="7" name="Tekstiruutu 6"/>
          <p:cNvSpPr txBox="1"/>
          <p:nvPr/>
        </p:nvSpPr>
        <p:spPr>
          <a:xfrm>
            <a:off x="3876965" y="1048870"/>
            <a:ext cx="4909126" cy="609600"/>
          </a:xfrm>
          <a:prstGeom prst="rect">
            <a:avLst/>
          </a:prstGeom>
        </p:spPr>
        <p:txBody>
          <a:bodyPr vert="horz" wrap="square" lIns="0" tIns="0" rIns="0" bIns="0" rtlCol="0" anchor="t" anchorCtr="0">
            <a:noAutofit/>
          </a:bodyPr>
          <a:lstStyle/>
          <a:p>
            <a:r>
              <a:rPr lang="en-GB" sz="3200" b="0" i="0" dirty="0" smtClean="0">
                <a:solidFill>
                  <a:schemeClr val="bg1"/>
                </a:solidFill>
              </a:rPr>
              <a:t>Case: Annual </a:t>
            </a:r>
          </a:p>
          <a:p>
            <a:r>
              <a:rPr lang="en-GB" sz="3200" b="0" i="0" dirty="0" smtClean="0">
                <a:solidFill>
                  <a:schemeClr val="bg1"/>
                </a:solidFill>
              </a:rPr>
              <a:t>Accountability reporting</a:t>
            </a:r>
            <a:endParaRPr lang="en-GB" sz="3200" b="0" i="0" dirty="0" smtClean="0">
              <a:solidFill>
                <a:schemeClr val="bg1"/>
              </a:solidFill>
            </a:endParaRPr>
          </a:p>
        </p:txBody>
      </p:sp>
      <p:sp>
        <p:nvSpPr>
          <p:cNvPr id="11" name="Tekstiruutu 10"/>
          <p:cNvSpPr txBox="1"/>
          <p:nvPr/>
        </p:nvSpPr>
        <p:spPr>
          <a:xfrm>
            <a:off x="4535054" y="3168073"/>
            <a:ext cx="4151745" cy="646545"/>
          </a:xfrm>
          <a:prstGeom prst="rect">
            <a:avLst/>
          </a:prstGeom>
        </p:spPr>
        <p:txBody>
          <a:bodyPr vert="horz" wrap="square" lIns="0" tIns="0" rIns="0" bIns="0" rtlCol="0" anchor="t" anchorCtr="0">
            <a:noAutofit/>
          </a:bodyPr>
          <a:lstStyle/>
          <a:p>
            <a:r>
              <a:rPr lang="en-ZA" sz="3200" b="0" i="0" dirty="0" smtClean="0">
                <a:solidFill>
                  <a:schemeClr val="bg1"/>
                </a:solidFill>
              </a:rPr>
              <a:t>Management and Monitoring</a:t>
            </a:r>
            <a:endParaRPr lang="en-ZA" sz="3200" b="0" i="0" dirty="0" smtClean="0">
              <a:solidFill>
                <a:schemeClr val="bg1"/>
              </a:solidFill>
            </a:endParaRPr>
          </a:p>
        </p:txBody>
      </p:sp>
      <p:sp>
        <p:nvSpPr>
          <p:cNvPr id="12" name="Tekstiruutu 11"/>
          <p:cNvSpPr txBox="1"/>
          <p:nvPr/>
        </p:nvSpPr>
        <p:spPr>
          <a:xfrm>
            <a:off x="4805082" y="4590473"/>
            <a:ext cx="3881718" cy="734562"/>
          </a:xfrm>
          <a:prstGeom prst="rect">
            <a:avLst/>
          </a:prstGeom>
        </p:spPr>
        <p:txBody>
          <a:bodyPr vert="horz" wrap="square" lIns="0" tIns="0" rIns="0" bIns="0" rtlCol="0" anchor="t" anchorCtr="0">
            <a:noAutofit/>
          </a:bodyPr>
          <a:lstStyle/>
          <a:p>
            <a:r>
              <a:rPr lang="en-GB" sz="3200" b="0" i="0" dirty="0" smtClean="0">
                <a:solidFill>
                  <a:schemeClr val="bg1"/>
                </a:solidFill>
              </a:rPr>
              <a:t>Objective setting - measurement</a:t>
            </a:r>
            <a:endParaRPr lang="en-GB" sz="3200" b="0" i="0" dirty="0" smtClean="0">
              <a:solidFill>
                <a:schemeClr val="bg1"/>
              </a:solidFill>
            </a:endParaRPr>
          </a:p>
        </p:txBody>
      </p:sp>
    </p:spTree>
    <p:extLst>
      <p:ext uri="{BB962C8B-B14F-4D97-AF65-F5344CB8AC3E}">
        <p14:creationId xmlns:p14="http://schemas.microsoft.com/office/powerpoint/2010/main" val="215865286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tsikko 1"/>
          <p:cNvSpPr>
            <a:spLocks noGrp="1"/>
          </p:cNvSpPr>
          <p:nvPr>
            <p:ph type="title"/>
          </p:nvPr>
        </p:nvSpPr>
        <p:spPr>
          <a:xfrm>
            <a:off x="457200" y="274638"/>
            <a:ext cx="8229600" cy="1443326"/>
          </a:xfrm>
        </p:spPr>
        <p:txBody>
          <a:bodyPr/>
          <a:lstStyle/>
          <a:p>
            <a:r>
              <a:rPr lang="fi-FI" sz="2800" dirty="0" smtClean="0"/>
              <a:t>Case: </a:t>
            </a:r>
            <a:r>
              <a:rPr lang="en-US" sz="2800" dirty="0" err="1"/>
              <a:t>Bioeconomy</a:t>
            </a:r>
            <a:r>
              <a:rPr lang="en-US" sz="2800" dirty="0"/>
              <a:t> and clean solutions - one of the five strategic priorities in the Government </a:t>
            </a:r>
            <a:r>
              <a:rPr lang="en-US" sz="2800" dirty="0" err="1"/>
              <a:t>Programme</a:t>
            </a:r>
            <a:endParaRPr lang="en-US" dirty="0"/>
          </a:p>
        </p:txBody>
      </p:sp>
      <p:sp>
        <p:nvSpPr>
          <p:cNvPr id="3" name="Sisällön paikkamerkki 2"/>
          <p:cNvSpPr>
            <a:spLocks noGrp="1"/>
          </p:cNvSpPr>
          <p:nvPr>
            <p:ph idx="1"/>
          </p:nvPr>
        </p:nvSpPr>
        <p:spPr>
          <a:xfrm>
            <a:off x="457200" y="1320800"/>
            <a:ext cx="5324764" cy="5070764"/>
          </a:xfrm>
        </p:spPr>
        <p:txBody>
          <a:bodyPr/>
          <a:lstStyle/>
          <a:p>
            <a:r>
              <a:rPr lang="en-US" sz="2400" dirty="0" smtClean="0"/>
              <a:t>Audit focused to evaluate management and monitoring system </a:t>
            </a:r>
          </a:p>
          <a:p>
            <a:r>
              <a:rPr lang="en-US" sz="2400" dirty="0" smtClean="0"/>
              <a:t>Audit question: whether </a:t>
            </a:r>
            <a:r>
              <a:rPr lang="en-US" sz="2400" dirty="0"/>
              <a:t>the administration has adequate capacity to manage </a:t>
            </a:r>
            <a:r>
              <a:rPr lang="en-US" sz="2400" dirty="0" smtClean="0"/>
              <a:t>and monitor additional </a:t>
            </a:r>
            <a:r>
              <a:rPr lang="en-US" sz="2400" dirty="0"/>
              <a:t>funding in accordance with the strategic </a:t>
            </a:r>
            <a:r>
              <a:rPr lang="en-US" sz="2400" dirty="0" smtClean="0"/>
              <a:t>goals?</a:t>
            </a:r>
          </a:p>
          <a:p>
            <a:pPr lvl="1">
              <a:buFont typeface="Symbol" panose="05050102010706020507" pitchFamily="18" charset="2"/>
              <a:buChar char="Þ"/>
            </a:pPr>
            <a:r>
              <a:rPr lang="en-US" sz="2000" dirty="0"/>
              <a:t> </a:t>
            </a:r>
            <a:r>
              <a:rPr lang="en-US" sz="2400" dirty="0" smtClean="0"/>
              <a:t>new information to government or public</a:t>
            </a:r>
          </a:p>
          <a:p>
            <a:pPr lvl="1">
              <a:buFont typeface="Symbol" panose="05050102010706020507" pitchFamily="18" charset="2"/>
              <a:buChar char="Þ"/>
            </a:pPr>
            <a:r>
              <a:rPr lang="en-US" sz="2400" dirty="0"/>
              <a:t> </a:t>
            </a:r>
            <a:r>
              <a:rPr lang="en-US" sz="2400" dirty="0" smtClean="0"/>
              <a:t>transparency</a:t>
            </a:r>
          </a:p>
          <a:p>
            <a:pPr marL="0" indent="0">
              <a:buNone/>
            </a:pPr>
            <a:endParaRPr lang="en-US" sz="2400" dirty="0" smtClean="0"/>
          </a:p>
          <a:p>
            <a:pPr lvl="1">
              <a:buFontTx/>
              <a:buChar char="-"/>
            </a:pPr>
            <a:endParaRPr lang="fi-FI" sz="2000" dirty="0"/>
          </a:p>
        </p:txBody>
      </p:sp>
    </p:spTree>
    <p:extLst>
      <p:ext uri="{BB962C8B-B14F-4D97-AF65-F5344CB8AC3E}">
        <p14:creationId xmlns:p14="http://schemas.microsoft.com/office/powerpoint/2010/main" val="1550835594"/>
      </p:ext>
    </p:extLst>
  </p:cSld>
  <p:clrMapOvr>
    <a:masterClrMapping/>
  </p:clrMapOvr>
  <p:timing>
    <p:tnLst>
      <p:par>
        <p:cTn id="1" dur="indefinite" restart="never" nodeType="tmRoot"/>
      </p:par>
    </p:tnLst>
  </p:timing>
</p:sld>
</file>

<file path=ppt/theme/theme1.xml><?xml version="1.0" encoding="utf-8"?>
<a:theme xmlns:a="http://schemas.openxmlformats.org/drawingml/2006/main" name="NAOF_presentation">
  <a:themeElements>
    <a:clrScheme name="Valtiontalouden tarkastusvirasto">
      <a:dk1>
        <a:sysClr val="windowText" lastClr="000000"/>
      </a:dk1>
      <a:lt1>
        <a:sysClr val="window" lastClr="FFFFFF"/>
      </a:lt1>
      <a:dk2>
        <a:srgbClr val="0075B0"/>
      </a:dk2>
      <a:lt2>
        <a:srgbClr val="D7D3C7"/>
      </a:lt2>
      <a:accent1>
        <a:srgbClr val="002C5F"/>
      </a:accent1>
      <a:accent2>
        <a:srgbClr val="C50084"/>
      </a:accent2>
      <a:accent3>
        <a:srgbClr val="8CB8C6"/>
      </a:accent3>
      <a:accent4>
        <a:srgbClr val="0075B0"/>
      </a:accent4>
      <a:accent5>
        <a:srgbClr val="00B092"/>
      </a:accent5>
      <a:accent6>
        <a:srgbClr val="D7D3C7"/>
      </a:accent6>
      <a:hlink>
        <a:srgbClr val="0075B0"/>
      </a:hlink>
      <a:folHlink>
        <a:srgbClr val="0075B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txDef>
      <a:spPr/>
      <a:bodyPr vert="horz" lIns="0" tIns="0" rIns="0" bIns="0" rtlCol="0" anchor="t" anchorCtr="0">
        <a:normAutofit/>
      </a:bodyPr>
      <a:lstStyle>
        <a:defPPr>
          <a:defRPr b="0" i="0" dirty="0" smtClean="0"/>
        </a:defPPr>
      </a:lstStyle>
    </a:txDef>
  </a:objectDefaults>
  <a:extraClrSchemeLst/>
  <a:extLst>
    <a:ext uri="{05A4C25C-085E-4340-85A3-A5531E510DB2}">
      <thm15:themeFamily xmlns:thm15="http://schemas.microsoft.com/office/thememl/2012/main" name="NAOF_presentation" id="{B1B3C869-9464-4395-B3B5-375ECA3F96C8}" vid="{F496A055-EC4B-4A45-97E2-0B0AF63F4DA6}"/>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documentManagement/>
</p:properties>
</file>

<file path=customXml/item3.xml><?xml version="1.0" encoding="utf-8"?>
<ct:contentTypeSchema xmlns:ct="http://schemas.microsoft.com/office/2006/metadata/contentType" xmlns:ma="http://schemas.microsoft.com/office/2006/metadata/properties/metaAttributes" ct:_="" ma:_="" ma:contentTypeName="MS PowerPoint 2010" ma:contentTypeID="0x010100DB0FF2BA30EF46DC9F40E39FF798362D006961E6CB5E1274439F654DBFAA6B8CB2" ma:contentTypeVersion="0" ma:contentTypeDescription="MS PowerPoint 2010 dokumenttipohja" ma:contentTypeScope="" ma:versionID="1cb44e98655e2885371d360dffeeefce">
  <xsd:schema xmlns:xsd="http://www.w3.org/2001/XMLSchema" xmlns:p="http://schemas.microsoft.com/office/2006/metadata/properties" targetNamespace="http://schemas.microsoft.com/office/2006/metadata/properties" ma:root="true" ma:fieldsID="244cb0bfa093f2c7f9552deec03ee934">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Sisältölaji"/>
        <xsd:element ref="dc:title" minOccurs="0" maxOccurs="1" ma:index="4" ma:displayName="Otsikko"/>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Props1.xml><?xml version="1.0" encoding="utf-8"?>
<ds:datastoreItem xmlns:ds="http://schemas.openxmlformats.org/officeDocument/2006/customXml" ds:itemID="{294BA811-401A-4326-8085-7E805A4730AB}">
  <ds:schemaRefs>
    <ds:schemaRef ds:uri="http://schemas.microsoft.com/sharepoint/v3/contenttype/forms"/>
  </ds:schemaRefs>
</ds:datastoreItem>
</file>

<file path=customXml/itemProps2.xml><?xml version="1.0" encoding="utf-8"?>
<ds:datastoreItem xmlns:ds="http://schemas.openxmlformats.org/officeDocument/2006/customXml" ds:itemID="{70F84712-7289-4252-8830-CE5A346153EF}">
  <ds:schemaRefs>
    <ds:schemaRef ds:uri="http://purl.org/dc/terms/"/>
    <ds:schemaRef ds:uri="http://schemas.openxmlformats.org/package/2006/metadata/core-properties"/>
    <ds:schemaRef ds:uri="http://schemas.microsoft.com/office/2006/documentManagement/types"/>
    <ds:schemaRef ds:uri="http://purl.org/dc/elements/1.1/"/>
    <ds:schemaRef ds:uri="http://schemas.microsoft.com/office/2006/metadata/properties"/>
    <ds:schemaRef ds:uri="http://www.w3.org/XML/1998/namespace"/>
    <ds:schemaRef ds:uri="http://purl.org/dc/dcmitype/"/>
  </ds:schemaRefs>
</ds:datastoreItem>
</file>

<file path=customXml/itemProps3.xml><?xml version="1.0" encoding="utf-8"?>
<ds:datastoreItem xmlns:ds="http://schemas.openxmlformats.org/officeDocument/2006/customXml" ds:itemID="{24A6BF1F-3ABF-4962-B0AF-B8BAC2B3100E}">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docProps/app.xml><?xml version="1.0" encoding="utf-8"?>
<Properties xmlns="http://schemas.openxmlformats.org/officeDocument/2006/extended-properties" xmlns:vt="http://schemas.openxmlformats.org/officeDocument/2006/docPropsVTypes">
  <Template>VTV-presentaatio englanniksi</Template>
  <TotalTime>596</TotalTime>
  <Words>890</Words>
  <Application>Microsoft Office PowerPoint</Application>
  <PresentationFormat>Näytössä katseltava diaesitys (4:3)</PresentationFormat>
  <Paragraphs>115</Paragraphs>
  <Slides>21</Slides>
  <Notes>1</Notes>
  <HiddenSlides>0</HiddenSlides>
  <MMClips>0</MMClips>
  <ScaleCrop>false</ScaleCrop>
  <HeadingPairs>
    <vt:vector size="6" baseType="variant">
      <vt:variant>
        <vt:lpstr>Käytetyt fontit</vt:lpstr>
      </vt:variant>
      <vt:variant>
        <vt:i4>5</vt:i4>
      </vt:variant>
      <vt:variant>
        <vt:lpstr>Teema</vt:lpstr>
      </vt:variant>
      <vt:variant>
        <vt:i4>1</vt:i4>
      </vt:variant>
      <vt:variant>
        <vt:lpstr>Dian otsikot</vt:lpstr>
      </vt:variant>
      <vt:variant>
        <vt:i4>21</vt:i4>
      </vt:variant>
    </vt:vector>
  </HeadingPairs>
  <TitlesOfParts>
    <vt:vector size="27" baseType="lpstr">
      <vt:lpstr>Arial</vt:lpstr>
      <vt:lpstr>Calibri</vt:lpstr>
      <vt:lpstr>Geneva</vt:lpstr>
      <vt:lpstr>Symbol</vt:lpstr>
      <vt:lpstr>Wingdings</vt:lpstr>
      <vt:lpstr>NAOF_presentation</vt:lpstr>
      <vt:lpstr>Gaidar seminar  STRATEGIC AUDIT: HOW THE SUPREME AUDIT INSTITUTIONS ASSESS THE ACHIEVEMENT OF NATIONAL GOALS?</vt:lpstr>
      <vt:lpstr>Contents - Issues for Discussion </vt:lpstr>
      <vt:lpstr>Background – about NAOF </vt:lpstr>
      <vt:lpstr> How National Audit Office monitors the achievement of national goals and help to realize them? </vt:lpstr>
      <vt:lpstr>What are the tools to monitor the achievement of national goals?</vt:lpstr>
      <vt:lpstr>How National Audit Office can help to achieve the national goals?</vt:lpstr>
      <vt:lpstr>Case: Fiscal Policy Audit and Monitoring Report on the 2015-2018 Parliamentary Term -  Risk management of contingent liabilities </vt:lpstr>
      <vt:lpstr>Accountability system</vt:lpstr>
      <vt:lpstr>Case: Bioeconomy and clean solutions - one of the five strategic priorities in the Government Programme</vt:lpstr>
      <vt:lpstr>Case: the level of innovative procurement be 5 per cent of all public procurement as an objective in the Government Programme</vt:lpstr>
      <vt:lpstr>What is the role of the NAOF in assessing the development strategy? - In what way do NAOF advise the government?    </vt:lpstr>
      <vt:lpstr>The NAOF role to promote trust</vt:lpstr>
      <vt:lpstr>In what way do NAOF advise the government?  </vt:lpstr>
      <vt:lpstr> How does strategic audit help to increase the level of trust to the government?  </vt:lpstr>
      <vt:lpstr>How does strategic audit help to increase the level of trust to the government?</vt:lpstr>
      <vt:lpstr> What difficulties have we faced with while moving from financial to strategic audit? </vt:lpstr>
      <vt:lpstr>It has been long way…</vt:lpstr>
      <vt:lpstr>What difficulties have we faced with while moving from financial to strategic audit?</vt:lpstr>
      <vt:lpstr> How NAOF has enhanced its involvement in improving the quality of the public administration? </vt:lpstr>
      <vt:lpstr>How could SAIs be more effectively involved in improving the quality of the public administration?</vt:lpstr>
      <vt:lpstr>Further information</vt:lpstr>
    </vt:vector>
  </TitlesOfParts>
  <Company>Eduskunta</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National Audit Office  of Finland</dc:title>
  <dc:creator>Männikkö Marko (VTV)</dc:creator>
  <cp:lastModifiedBy>Männikkö Marko (VTV)</cp:lastModifiedBy>
  <cp:revision>37</cp:revision>
  <cp:lastPrinted>2019-01-11T13:10:17Z</cp:lastPrinted>
  <dcterms:created xsi:type="dcterms:W3CDTF">2019-01-10T06:06:34Z</dcterms:created>
  <dcterms:modified xsi:type="dcterms:W3CDTF">2019-01-14T16:55:05Z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0x010100DB0FF2BA30EF46DC9F40E39FF798362D006961E6CB5E1274439F654DBFAA6B8CB2</vt:lpwstr>
  </property>
</Properties>
</file>