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1" r:id="rId7"/>
    <p:sldId id="26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57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8" y="-114"/>
      </p:cViewPr>
      <p:guideLst>
        <p:guide orient="horz" pos="2188"/>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325804-192F-4A44-9EB1-D98E4D13D81A}"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lIns="45720" tIns="0" rIns="45720" bIns="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0" y="414778"/>
            <a:ext cx="7734300" cy="5757422"/>
          </a:xfrm>
        </p:spPr>
        <p:txBody>
          <a:bodyPr vert="eaVert" lIns="45720" tIns="0" rIns="45720" bIns="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325804-192F-4A44-9EB1-D98E4D13D81A}"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1097279" y="1845734"/>
            <a:ext cx="4937760" cy="4023360"/>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hasCustomPrompt="1"/>
          </p:nvPr>
        </p:nvSpPr>
        <p:spPr>
          <a:xfrm>
            <a:off x="6217920" y="1845735"/>
            <a:ext cx="4937760" cy="4023360"/>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Content Placeholder 3"/>
          <p:cNvSpPr>
            <a:spLocks noGrp="1"/>
          </p:cNvSpPr>
          <p:nvPr>
            <p:ph sz="half" idx="2" hasCustomPrompt="1"/>
          </p:nvPr>
        </p:nvSpPr>
        <p:spPr>
          <a:xfrm>
            <a:off x="1097280" y="2582334"/>
            <a:ext cx="4937760" cy="3378200"/>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Content Placeholder 5"/>
          <p:cNvSpPr>
            <a:spLocks noGrp="1"/>
          </p:cNvSpPr>
          <p:nvPr>
            <p:ph sz="quarter" idx="4" hasCustomPrompt="1"/>
          </p:nvPr>
        </p:nvSpPr>
        <p:spPr>
          <a:xfrm>
            <a:off x="6217920" y="2582334"/>
            <a:ext cx="4937760" cy="3378200"/>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4800600" y="731520"/>
            <a:ext cx="6492240" cy="5257800"/>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7BBEFB-FD55-4B3D-9F5E-B0F893115860}" type="datetimeFigureOut">
              <a:rPr lang="zh-CN" altLang="en-US" smtClean="0"/>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1325804-192F-4A44-9EB1-D98E4D13D81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E27BBEFB-FD55-4B3D-9F5E-B0F89311586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1325804-192F-4A44-9EB1-D98E4D13D81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27BBEFB-FD55-4B3D-9F5E-B0F893115860}" type="datetimeFigureOut">
              <a:rPr lang="zh-CN" altLang="en-US" smtClean="0"/>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1325804-192F-4A44-9EB1-D98E4D13D81A}" type="slidenum">
              <a:rPr lang="zh-CN" altLang="en-US" smtClean="0"/>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55810" y="1988434"/>
            <a:ext cx="7766936" cy="1646302"/>
          </a:xfrm>
        </p:spPr>
        <p:txBody>
          <a:bodyPr>
            <a:normAutofit fontScale="90000"/>
          </a:bodyPr>
          <a:lstStyle/>
          <a:p>
            <a:pPr algn="ctr"/>
            <a:r>
              <a:rPr lang="en-US" altLang="zh-CN" sz="4000" b="1" dirty="0"/>
              <a:t>Strategic Audit: </a:t>
            </a:r>
            <a:br>
              <a:rPr lang="en-US" altLang="zh-CN" sz="4000" b="1" dirty="0" smtClean="0"/>
            </a:br>
            <a:r>
              <a:rPr lang="en-US" altLang="zh-CN" sz="4000" b="1" dirty="0" smtClean="0"/>
              <a:t>how </a:t>
            </a:r>
            <a:r>
              <a:rPr lang="en-US" altLang="zh-CN" sz="4000" b="1" dirty="0"/>
              <a:t>audit institutions in China  promote to achieve national strategic goals</a:t>
            </a:r>
            <a:endParaRPr lang="zh-CN" altLang="en-US" sz="4000" b="1" dirty="0"/>
          </a:p>
        </p:txBody>
      </p:sp>
      <p:sp>
        <p:nvSpPr>
          <p:cNvPr id="4" name="文本框 3"/>
          <p:cNvSpPr txBox="1"/>
          <p:nvPr/>
        </p:nvSpPr>
        <p:spPr>
          <a:xfrm>
            <a:off x="1224280" y="4421505"/>
            <a:ext cx="9726930" cy="2471420"/>
          </a:xfrm>
          <a:prstGeom prst="rect">
            <a:avLst/>
          </a:prstGeom>
          <a:noFill/>
        </p:spPr>
        <p:txBody>
          <a:bodyPr wrap="square" rtlCol="0">
            <a:spAutoFit/>
          </a:bodyPr>
          <a:lstStyle/>
          <a:p>
            <a:r>
              <a:rPr lang="en-US" altLang="zh-CN" sz="2000" b="1" dirty="0" smtClean="0"/>
              <a:t>Cui </a:t>
            </a:r>
            <a:r>
              <a:rPr lang="en-US" altLang="zh-CN" sz="2000" b="1" dirty="0" err="1" smtClean="0"/>
              <a:t>Zhenlong</a:t>
            </a:r>
            <a:endParaRPr lang="en-US" altLang="zh-CN" sz="2000" b="1" dirty="0" smtClean="0"/>
          </a:p>
          <a:p>
            <a:r>
              <a:rPr lang="en-US" altLang="zh-CN" sz="2000" b="1" dirty="0" smtClean="0"/>
              <a:t>Director General/Head of Department of Education, Science, Culture and Health Audit </a:t>
            </a:r>
            <a:endParaRPr lang="en-US" altLang="zh-CN" sz="2000" b="1" dirty="0" smtClean="0"/>
          </a:p>
          <a:p>
            <a:r>
              <a:rPr lang="en-US" altLang="zh-CN" sz="2000" b="1" dirty="0" smtClean="0"/>
              <a:t>National Audit Office of the People’s Republic of China (CNAO)</a:t>
            </a:r>
            <a:endParaRPr lang="en-US" altLang="zh-CN" sz="2000" b="1" dirty="0" smtClean="0"/>
          </a:p>
          <a:p>
            <a:endParaRPr lang="en-US" altLang="zh-CN" sz="2000" b="1" dirty="0"/>
          </a:p>
          <a:p>
            <a:r>
              <a:rPr lang="en-US" altLang="zh-CN" sz="2000" b="1" dirty="0" smtClean="0"/>
              <a:t>The 10</a:t>
            </a:r>
            <a:r>
              <a:rPr lang="en-US" altLang="zh-CN" sz="2000" b="1" baseline="30000" dirty="0" smtClean="0"/>
              <a:t>th</a:t>
            </a:r>
            <a:r>
              <a:rPr lang="en-US" altLang="zh-CN" sz="2000" b="1" dirty="0" smtClean="0"/>
              <a:t> </a:t>
            </a:r>
            <a:r>
              <a:rPr lang="en-US" altLang="zh-CN" sz="2000" b="1" dirty="0" err="1" smtClean="0"/>
              <a:t>Gaidar</a:t>
            </a:r>
            <a:r>
              <a:rPr lang="en-US" altLang="zh-CN" sz="2000" b="1" dirty="0" smtClean="0"/>
              <a:t> Forum </a:t>
            </a:r>
            <a:endParaRPr lang="en-US" altLang="zh-CN" sz="2000" b="1" dirty="0" smtClean="0"/>
          </a:p>
          <a:p>
            <a:r>
              <a:rPr lang="en-US" altLang="zh-CN" sz="2000" b="1" dirty="0" smtClean="0"/>
              <a:t>January 15-17, 2019</a:t>
            </a:r>
            <a:endParaRPr lang="en-US" altLang="zh-CN" sz="2000" b="1" dirty="0" smtClean="0"/>
          </a:p>
          <a:p>
            <a:endParaRPr lang="en-US" altLang="zh-CN" dirty="0"/>
          </a:p>
          <a:p>
            <a:endParaRPr lang="zh-CN" altLang="en-US" dirty="0"/>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4191040" cy="982275"/>
          </a:xfrm>
          <a:prstGeom prst="rect">
            <a:avLst/>
          </a:prstGeom>
        </p:spPr>
      </p:pic>
      <p:pic>
        <p:nvPicPr>
          <p:cNvPr id="3" name="图片 2"/>
          <p:cNvPicPr>
            <a:picLocks noChangeAspect="1"/>
          </p:cNvPicPr>
          <p:nvPr/>
        </p:nvPicPr>
        <p:blipFill>
          <a:blip r:embed="rId2" cstate="print"/>
          <a:stretch>
            <a:fillRect/>
          </a:stretch>
        </p:blipFill>
        <p:spPr>
          <a:xfrm>
            <a:off x="10737132" y="5668008"/>
            <a:ext cx="1228896" cy="48584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692460"/>
            <a:ext cx="10058400" cy="716428"/>
          </a:xfrm>
        </p:spPr>
        <p:txBody>
          <a:bodyPr>
            <a:normAutofit/>
          </a:bodyPr>
          <a:lstStyle/>
          <a:p>
            <a:r>
              <a:rPr lang="en-US" altLang="zh-CN" sz="3600" b="1" dirty="0"/>
              <a:t>National strategy is the guideline and core of audit </a:t>
            </a:r>
            <a:r>
              <a:rPr lang="en-US" altLang="zh-CN" sz="3600" b="1" dirty="0" smtClean="0"/>
              <a:t>work</a:t>
            </a:r>
            <a:r>
              <a:rPr lang="en-US" altLang="zh-CN" sz="3600" b="1" dirty="0"/>
              <a:t>.</a:t>
            </a:r>
            <a:endParaRPr lang="zh-CN" altLang="en-US" sz="3600" dirty="0"/>
          </a:p>
        </p:txBody>
      </p:sp>
      <p:sp>
        <p:nvSpPr>
          <p:cNvPr id="4" name="矩形 3"/>
          <p:cNvSpPr/>
          <p:nvPr/>
        </p:nvSpPr>
        <p:spPr>
          <a:xfrm>
            <a:off x="1630462" y="2107053"/>
            <a:ext cx="1003176" cy="399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t>Economic progress</a:t>
            </a:r>
            <a:endParaRPr lang="en-US" altLang="zh-CN" sz="1200" b="1" dirty="0" smtClean="0"/>
          </a:p>
        </p:txBody>
      </p:sp>
      <p:sp>
        <p:nvSpPr>
          <p:cNvPr id="9" name="矩形 8"/>
          <p:cNvSpPr/>
          <p:nvPr/>
        </p:nvSpPr>
        <p:spPr>
          <a:xfrm>
            <a:off x="1643448" y="2799461"/>
            <a:ext cx="1003176" cy="399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t>Political progress</a:t>
            </a:r>
            <a:endParaRPr lang="en-US" altLang="zh-CN" sz="1200" b="1" dirty="0" smtClean="0"/>
          </a:p>
        </p:txBody>
      </p:sp>
      <p:sp>
        <p:nvSpPr>
          <p:cNvPr id="10" name="矩形 9"/>
          <p:cNvSpPr/>
          <p:nvPr/>
        </p:nvSpPr>
        <p:spPr>
          <a:xfrm>
            <a:off x="1626267" y="3619874"/>
            <a:ext cx="1003176" cy="399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t>Cultural</a:t>
            </a:r>
            <a:endParaRPr lang="en-US" altLang="zh-CN" sz="1200" b="1" dirty="0" smtClean="0"/>
          </a:p>
          <a:p>
            <a:pPr algn="ctr"/>
            <a:r>
              <a:rPr lang="en-US" altLang="zh-CN" sz="1200" b="1" dirty="0" smtClean="0"/>
              <a:t>progress</a:t>
            </a:r>
            <a:endParaRPr lang="zh-CN" altLang="en-US" sz="1200" b="1" dirty="0"/>
          </a:p>
        </p:txBody>
      </p:sp>
      <p:sp>
        <p:nvSpPr>
          <p:cNvPr id="11" name="矩形 10"/>
          <p:cNvSpPr/>
          <p:nvPr/>
        </p:nvSpPr>
        <p:spPr>
          <a:xfrm>
            <a:off x="1643448" y="4313658"/>
            <a:ext cx="1003176" cy="399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t>Social</a:t>
            </a:r>
            <a:endParaRPr lang="en-US" altLang="zh-CN" sz="1200" b="1" dirty="0" smtClean="0"/>
          </a:p>
          <a:p>
            <a:pPr algn="ctr"/>
            <a:r>
              <a:rPr lang="en-US" altLang="zh-CN" sz="1200" b="1" dirty="0" smtClean="0"/>
              <a:t>progress</a:t>
            </a:r>
            <a:endParaRPr lang="zh-CN" altLang="en-US" sz="1200" b="1" dirty="0"/>
          </a:p>
        </p:txBody>
      </p:sp>
      <p:sp>
        <p:nvSpPr>
          <p:cNvPr id="12" name="矩形 11"/>
          <p:cNvSpPr/>
          <p:nvPr/>
        </p:nvSpPr>
        <p:spPr>
          <a:xfrm>
            <a:off x="1628195" y="5058843"/>
            <a:ext cx="1506027" cy="399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t>Ecological Civilization progress</a:t>
            </a:r>
            <a:endParaRPr lang="en-US" altLang="zh-CN" sz="1200" b="1" dirty="0" smtClean="0"/>
          </a:p>
        </p:txBody>
      </p:sp>
      <p:sp>
        <p:nvSpPr>
          <p:cNvPr id="24" name="圆角矩形 23"/>
          <p:cNvSpPr/>
          <p:nvPr/>
        </p:nvSpPr>
        <p:spPr>
          <a:xfrm>
            <a:off x="3530577" y="1786066"/>
            <a:ext cx="2846440" cy="62462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the audit of the implementation of macroeconomic policies</a:t>
            </a:r>
            <a:endParaRPr lang="en-US" altLang="zh-CN" sz="1400" b="1" dirty="0"/>
          </a:p>
        </p:txBody>
      </p:sp>
      <p:sp>
        <p:nvSpPr>
          <p:cNvPr id="25" name="圆角矩形 24"/>
          <p:cNvSpPr/>
          <p:nvPr/>
        </p:nvSpPr>
        <p:spPr>
          <a:xfrm>
            <a:off x="3530577" y="2567445"/>
            <a:ext cx="2846439" cy="81307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promote the improvement of political environment and social supervision through auditing</a:t>
            </a:r>
            <a:endParaRPr lang="en-US" altLang="zh-CN" sz="1400" b="1" dirty="0"/>
          </a:p>
        </p:txBody>
      </p:sp>
      <p:sp>
        <p:nvSpPr>
          <p:cNvPr id="26" name="圆角矩形 25"/>
          <p:cNvSpPr/>
          <p:nvPr/>
        </p:nvSpPr>
        <p:spPr>
          <a:xfrm>
            <a:off x="3546771" y="3532522"/>
            <a:ext cx="2830246" cy="79935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compliance and legality audit, to improve people's ideological consciousness and moral level</a:t>
            </a:r>
            <a:endParaRPr lang="en-US" altLang="zh-CN" sz="1400" b="1" dirty="0"/>
          </a:p>
        </p:txBody>
      </p:sp>
      <p:sp>
        <p:nvSpPr>
          <p:cNvPr id="27" name="圆角矩形 26"/>
          <p:cNvSpPr/>
          <p:nvPr/>
        </p:nvSpPr>
        <p:spPr>
          <a:xfrm>
            <a:off x="3546771" y="4511551"/>
            <a:ext cx="2830245" cy="5958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social security audit and </a:t>
            </a:r>
            <a:r>
              <a:rPr lang="en-US" altLang="zh-CN" sz="1400" b="1" dirty="0" smtClean="0"/>
              <a:t>poverty relief audit</a:t>
            </a:r>
            <a:endParaRPr lang="zh-CN" altLang="en-US" sz="1400" b="1" dirty="0"/>
          </a:p>
        </p:txBody>
      </p:sp>
      <p:sp>
        <p:nvSpPr>
          <p:cNvPr id="28" name="圆角矩形 27"/>
          <p:cNvSpPr/>
          <p:nvPr/>
        </p:nvSpPr>
        <p:spPr>
          <a:xfrm>
            <a:off x="3530577" y="5292078"/>
            <a:ext cx="2846439" cy="573021"/>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natural resource assets and environmental audits</a:t>
            </a:r>
            <a:endParaRPr lang="en-US" altLang="zh-CN" sz="1400" b="1" dirty="0"/>
          </a:p>
        </p:txBody>
      </p:sp>
      <p:sp>
        <p:nvSpPr>
          <p:cNvPr id="31" name="文本框 30"/>
          <p:cNvSpPr txBox="1"/>
          <p:nvPr/>
        </p:nvSpPr>
        <p:spPr>
          <a:xfrm>
            <a:off x="7264652" y="2686974"/>
            <a:ext cx="734060" cy="2559281"/>
          </a:xfrm>
          <a:prstGeom prst="rect">
            <a:avLst/>
          </a:prstGeom>
          <a:noFill/>
          <a:ln w="25400">
            <a:solidFill>
              <a:schemeClr val="accent1">
                <a:shade val="50000"/>
              </a:schemeClr>
            </a:solidFill>
          </a:ln>
        </p:spPr>
        <p:txBody>
          <a:bodyPr vert="eaVert" wrap="square" rtlCol="0">
            <a:spAutoFit/>
          </a:bodyPr>
          <a:lstStyle/>
          <a:p>
            <a:pPr algn="ctr"/>
            <a:r>
              <a:rPr lang="en-US" altLang="zh-CN" b="1">
                <a:solidFill>
                  <a:srgbClr val="FF0000"/>
                </a:solidFill>
              </a:rPr>
              <a:t>Four-pronged Comprehensive Strategy</a:t>
            </a:r>
            <a:endParaRPr lang="en-US" altLang="zh-CN" b="1" dirty="0">
              <a:solidFill>
                <a:srgbClr val="FF0000"/>
              </a:solidFill>
            </a:endParaRPr>
          </a:p>
        </p:txBody>
      </p:sp>
      <p:sp>
        <p:nvSpPr>
          <p:cNvPr id="32" name="文本框 31"/>
          <p:cNvSpPr txBox="1"/>
          <p:nvPr/>
        </p:nvSpPr>
        <p:spPr>
          <a:xfrm>
            <a:off x="475904" y="2762517"/>
            <a:ext cx="734060" cy="2080906"/>
          </a:xfrm>
          <a:prstGeom prst="rect">
            <a:avLst/>
          </a:prstGeom>
          <a:noFill/>
          <a:ln w="25400">
            <a:solidFill>
              <a:schemeClr val="accent1">
                <a:shade val="50000"/>
              </a:schemeClr>
            </a:solidFill>
          </a:ln>
        </p:spPr>
        <p:txBody>
          <a:bodyPr vert="eaVert" wrap="square" rtlCol="0">
            <a:spAutoFit/>
          </a:bodyPr>
          <a:lstStyle/>
          <a:p>
            <a:pPr algn="ctr"/>
            <a:r>
              <a:rPr lang="en-US" altLang="zh-CN" b="1">
                <a:solidFill>
                  <a:srgbClr val="FF0000"/>
                </a:solidFill>
              </a:rPr>
              <a:t>Five-Sphere Integrated Plan</a:t>
            </a:r>
            <a:endParaRPr lang="en-US" altLang="zh-CN" b="1" dirty="0">
              <a:solidFill>
                <a:srgbClr val="FF0000"/>
              </a:solidFill>
            </a:endParaRPr>
          </a:p>
        </p:txBody>
      </p:sp>
      <p:cxnSp>
        <p:nvCxnSpPr>
          <p:cNvPr id="34" name="直接连接符 33"/>
          <p:cNvCxnSpPr>
            <a:stCxn id="32" idx="3"/>
            <a:endCxn id="4" idx="1"/>
          </p:cNvCxnSpPr>
          <p:nvPr/>
        </p:nvCxnSpPr>
        <p:spPr>
          <a:xfrm flipV="1">
            <a:off x="1209964" y="2306910"/>
            <a:ext cx="421005" cy="1496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32" idx="3"/>
            <a:endCxn id="9" idx="1"/>
          </p:cNvCxnSpPr>
          <p:nvPr/>
        </p:nvCxnSpPr>
        <p:spPr>
          <a:xfrm flipV="1">
            <a:off x="1209964" y="2999695"/>
            <a:ext cx="433705" cy="8032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32" idx="3"/>
            <a:endCxn id="10" idx="1"/>
          </p:cNvCxnSpPr>
          <p:nvPr/>
        </p:nvCxnSpPr>
        <p:spPr>
          <a:xfrm>
            <a:off x="1209964" y="3802970"/>
            <a:ext cx="416560" cy="17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32" idx="3"/>
            <a:endCxn id="11" idx="1"/>
          </p:cNvCxnSpPr>
          <p:nvPr/>
        </p:nvCxnSpPr>
        <p:spPr>
          <a:xfrm>
            <a:off x="1209964" y="3802970"/>
            <a:ext cx="433705" cy="71056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2" idx="3"/>
            <a:endCxn id="12" idx="1"/>
          </p:cNvCxnSpPr>
          <p:nvPr/>
        </p:nvCxnSpPr>
        <p:spPr>
          <a:xfrm>
            <a:off x="1209964" y="3802970"/>
            <a:ext cx="418465" cy="1456055"/>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接箭头连接符 43"/>
          <p:cNvCxnSpPr>
            <a:stCxn id="4" idx="3"/>
            <a:endCxn id="24" idx="1"/>
          </p:cNvCxnSpPr>
          <p:nvPr/>
        </p:nvCxnSpPr>
        <p:spPr>
          <a:xfrm flipV="1">
            <a:off x="2633638" y="2098381"/>
            <a:ext cx="896939" cy="20842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stCxn id="9" idx="3"/>
            <a:endCxn id="25" idx="1"/>
          </p:cNvCxnSpPr>
          <p:nvPr/>
        </p:nvCxnSpPr>
        <p:spPr>
          <a:xfrm flipV="1">
            <a:off x="2646624" y="2973983"/>
            <a:ext cx="883953" cy="25226"/>
          </a:xfrm>
          <a:prstGeom prst="straightConnector1">
            <a:avLst/>
          </a:prstGeom>
          <a:ln w="158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10" idx="3"/>
            <a:endCxn id="26" idx="1"/>
          </p:cNvCxnSpPr>
          <p:nvPr/>
        </p:nvCxnSpPr>
        <p:spPr>
          <a:xfrm>
            <a:off x="2629443" y="3819622"/>
            <a:ext cx="917328" cy="112575"/>
          </a:xfrm>
          <a:prstGeom prst="straightConnector1">
            <a:avLst/>
          </a:prstGeom>
          <a:ln w="158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11" idx="3"/>
            <a:endCxn id="27" idx="1"/>
          </p:cNvCxnSpPr>
          <p:nvPr/>
        </p:nvCxnSpPr>
        <p:spPr>
          <a:xfrm>
            <a:off x="2646624" y="4513406"/>
            <a:ext cx="900147" cy="296055"/>
          </a:xfrm>
          <a:prstGeom prst="straightConnector1">
            <a:avLst/>
          </a:prstGeom>
          <a:ln w="158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12" idx="3"/>
            <a:endCxn id="28" idx="1"/>
          </p:cNvCxnSpPr>
          <p:nvPr/>
        </p:nvCxnSpPr>
        <p:spPr>
          <a:xfrm>
            <a:off x="3134222" y="5258591"/>
            <a:ext cx="396355" cy="319998"/>
          </a:xfrm>
          <a:prstGeom prst="straightConnector1">
            <a:avLst/>
          </a:prstGeom>
          <a:ln w="158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4" name="圆角矩形 53"/>
          <p:cNvSpPr/>
          <p:nvPr/>
        </p:nvSpPr>
        <p:spPr>
          <a:xfrm>
            <a:off x="8599055" y="1918864"/>
            <a:ext cx="2659256" cy="624629"/>
          </a:xfrm>
          <a:prstGeom prst="roundRect">
            <a:avLst/>
          </a:prstGeom>
          <a:solidFill>
            <a:srgbClr val="A957A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Completing the Building of a Moderately Prosperous Society in All Respects</a:t>
            </a:r>
            <a:endParaRPr lang="en-US" altLang="zh-CN" sz="1400" b="1" dirty="0"/>
          </a:p>
        </p:txBody>
      </p:sp>
      <p:sp>
        <p:nvSpPr>
          <p:cNvPr id="55" name="圆角矩形 54"/>
          <p:cNvSpPr/>
          <p:nvPr/>
        </p:nvSpPr>
        <p:spPr>
          <a:xfrm>
            <a:off x="8599055" y="2910293"/>
            <a:ext cx="2676092" cy="624629"/>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a:t>Deepening Reform and Opening Up in an All-Around Way</a:t>
            </a:r>
            <a:endParaRPr lang="en-US" altLang="zh-CN" sz="1400" b="1" dirty="0"/>
          </a:p>
        </p:txBody>
      </p:sp>
      <p:sp>
        <p:nvSpPr>
          <p:cNvPr id="56" name="圆角矩形 55"/>
          <p:cNvSpPr/>
          <p:nvPr/>
        </p:nvSpPr>
        <p:spPr>
          <a:xfrm>
            <a:off x="8599055" y="3933102"/>
            <a:ext cx="2676092" cy="624629"/>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Promote law-based governance of the country in an all-around way</a:t>
            </a:r>
            <a:endParaRPr lang="en-US" altLang="zh-CN" sz="1400" b="1" dirty="0"/>
          </a:p>
        </p:txBody>
      </p:sp>
      <p:sp>
        <p:nvSpPr>
          <p:cNvPr id="57" name="圆角矩形 56"/>
          <p:cNvSpPr/>
          <p:nvPr/>
        </p:nvSpPr>
        <p:spPr>
          <a:xfrm>
            <a:off x="8599055" y="5012663"/>
            <a:ext cx="2676092" cy="624629"/>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Exercising Strict Governance over the Party</a:t>
            </a:r>
            <a:endParaRPr lang="en-US" altLang="zh-CN" sz="1400" b="1" dirty="0"/>
          </a:p>
        </p:txBody>
      </p:sp>
      <p:cxnSp>
        <p:nvCxnSpPr>
          <p:cNvPr id="61" name="直接箭头连接符 60"/>
          <p:cNvCxnSpPr>
            <a:stCxn id="55" idx="0"/>
            <a:endCxn id="54" idx="2"/>
          </p:cNvCxnSpPr>
          <p:nvPr/>
        </p:nvCxnSpPr>
        <p:spPr>
          <a:xfrm flipH="1" flipV="1">
            <a:off x="9928683" y="2543493"/>
            <a:ext cx="8418" cy="3668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a:stCxn id="56" idx="0"/>
            <a:endCxn id="55" idx="2"/>
          </p:cNvCxnSpPr>
          <p:nvPr/>
        </p:nvCxnSpPr>
        <p:spPr>
          <a:xfrm flipV="1">
            <a:off x="9937101" y="3534922"/>
            <a:ext cx="0" cy="39818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a:stCxn id="57" idx="0"/>
            <a:endCxn id="56" idx="2"/>
          </p:cNvCxnSpPr>
          <p:nvPr/>
        </p:nvCxnSpPr>
        <p:spPr>
          <a:xfrm flipV="1">
            <a:off x="9937101" y="4557731"/>
            <a:ext cx="0" cy="45493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接连接符 66"/>
          <p:cNvCxnSpPr>
            <a:stCxn id="31" idx="3"/>
            <a:endCxn id="54" idx="1"/>
          </p:cNvCxnSpPr>
          <p:nvPr/>
        </p:nvCxnSpPr>
        <p:spPr>
          <a:xfrm flipV="1">
            <a:off x="7998712" y="2231160"/>
            <a:ext cx="600710" cy="1734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31" idx="3"/>
            <a:endCxn id="55" idx="1"/>
          </p:cNvCxnSpPr>
          <p:nvPr/>
        </p:nvCxnSpPr>
        <p:spPr>
          <a:xfrm flipV="1">
            <a:off x="7998712" y="3222395"/>
            <a:ext cx="600710" cy="743585"/>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31" idx="3"/>
            <a:endCxn id="56" idx="1"/>
          </p:cNvCxnSpPr>
          <p:nvPr/>
        </p:nvCxnSpPr>
        <p:spPr>
          <a:xfrm>
            <a:off x="7998712" y="3965980"/>
            <a:ext cx="600710" cy="279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31" idx="3"/>
            <a:endCxn id="57" idx="1"/>
          </p:cNvCxnSpPr>
          <p:nvPr/>
        </p:nvCxnSpPr>
        <p:spPr>
          <a:xfrm>
            <a:off x="7998712" y="3965980"/>
            <a:ext cx="600710" cy="1358900"/>
          </a:xfrm>
          <a:prstGeom prst="line">
            <a:avLst/>
          </a:prstGeom>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cstate="print"/>
          <a:stretch>
            <a:fillRect/>
          </a:stretch>
        </p:blipFill>
        <p:spPr>
          <a:xfrm>
            <a:off x="10843664" y="5769480"/>
            <a:ext cx="1228896" cy="48584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7782" y="752312"/>
            <a:ext cx="10704007" cy="822960"/>
          </a:xfrm>
        </p:spPr>
        <p:txBody>
          <a:bodyPr>
            <a:noAutofit/>
          </a:bodyPr>
          <a:lstStyle/>
          <a:p>
            <a:pPr lvl="0"/>
            <a:r>
              <a:rPr lang="en-US" altLang="zh-CN" sz="3600" b="1" dirty="0"/>
              <a:t>Strategic audit is the basic responsibility of audit </a:t>
            </a:r>
            <a:r>
              <a:rPr lang="en-US" altLang="zh-CN" sz="3600" b="1" dirty="0" smtClean="0"/>
              <a:t>institutions.</a:t>
            </a:r>
            <a:endParaRPr lang="zh-CN" altLang="en-US" sz="3600" dirty="0"/>
          </a:p>
        </p:txBody>
      </p:sp>
      <p:sp>
        <p:nvSpPr>
          <p:cNvPr id="8" name="TextBox 7"/>
          <p:cNvSpPr txBox="1"/>
          <p:nvPr/>
        </p:nvSpPr>
        <p:spPr>
          <a:xfrm>
            <a:off x="1312622" y="1489599"/>
            <a:ext cx="8937523" cy="4147820"/>
          </a:xfrm>
          <a:prstGeom prst="rect">
            <a:avLst/>
          </a:prstGeom>
          <a:noFill/>
        </p:spPr>
        <p:txBody>
          <a:bodyPr wrap="square" rtlCol="0">
            <a:spAutoFit/>
          </a:bodyPr>
          <a:lstStyle/>
          <a:p>
            <a:endParaRPr lang="en-US" altLang="zh-CN" dirty="0" smtClean="0"/>
          </a:p>
          <a:p>
            <a:pPr algn="just"/>
            <a:r>
              <a:rPr lang="en-US" altLang="zh-CN" sz="2400" dirty="0"/>
              <a:t>The government audit focuses on the formulation and implementation of policies, taking factors from the overall situation and macro issues, address all the risks , and evaluating the implementation of national strategies, which lays a good foundation for effective implementation of national strategies</a:t>
            </a:r>
            <a:r>
              <a:rPr lang="en-US" altLang="zh-CN" sz="2400" dirty="0" smtClean="0"/>
              <a:t>.</a:t>
            </a:r>
            <a:endParaRPr lang="en-US" altLang="zh-CN" sz="2400" dirty="0" smtClean="0"/>
          </a:p>
          <a:p>
            <a:pPr algn="just"/>
            <a:endParaRPr lang="en-US" altLang="zh-CN" sz="2400" dirty="0" smtClean="0"/>
          </a:p>
          <a:p>
            <a:r>
              <a:rPr lang="en-US" altLang="zh-CN" sz="2400" dirty="0">
                <a:solidFill>
                  <a:srgbClr val="0070C0"/>
                </a:solidFill>
              </a:rPr>
              <a:t>four types of audit projects</a:t>
            </a:r>
            <a:endParaRPr lang="en-US" altLang="zh-CN" sz="2400" dirty="0" smtClean="0">
              <a:solidFill>
                <a:srgbClr val="0070C0"/>
              </a:solidFill>
            </a:endParaRPr>
          </a:p>
          <a:p>
            <a:pPr>
              <a:buFont typeface="Wingdings" panose="05000000000000000000" pitchFamily="2" charset="2"/>
              <a:buChar char="Ø"/>
            </a:pPr>
            <a:r>
              <a:rPr lang="en-US" altLang="zh-CN" sz="2000" dirty="0" smtClean="0"/>
              <a:t>the Real-time</a:t>
            </a:r>
            <a:r>
              <a:rPr lang="en-US" altLang="zh-CN" sz="2000" dirty="0"/>
              <a:t> Audit on the Implementation of p</a:t>
            </a:r>
            <a:r>
              <a:rPr lang="en-US" altLang="zh-CN" sz="2000" dirty="0" smtClean="0"/>
              <a:t>olicies </a:t>
            </a:r>
            <a:endParaRPr lang="en-US" altLang="zh-CN" sz="2000" dirty="0" smtClean="0"/>
          </a:p>
          <a:p>
            <a:pPr>
              <a:buFont typeface="Wingdings" panose="05000000000000000000" pitchFamily="2" charset="2"/>
              <a:buChar char="Ø"/>
            </a:pPr>
            <a:r>
              <a:rPr lang="en-US" altLang="zh-CN" sz="2000" dirty="0" smtClean="0"/>
              <a:t>Accountability </a:t>
            </a:r>
            <a:r>
              <a:rPr lang="en-US" altLang="zh-CN" sz="2000" dirty="0"/>
              <a:t>Audit of leaders</a:t>
            </a:r>
            <a:endParaRPr lang="en-US" altLang="zh-CN" sz="2000" dirty="0"/>
          </a:p>
          <a:p>
            <a:pPr>
              <a:buFont typeface="Wingdings" panose="05000000000000000000" pitchFamily="2" charset="2"/>
              <a:buChar char="Ø"/>
            </a:pPr>
            <a:r>
              <a:rPr lang="en-US" altLang="zh-CN" sz="2000" dirty="0"/>
              <a:t>Specific Strategic Audit </a:t>
            </a:r>
            <a:endParaRPr lang="en-US" altLang="zh-CN" sz="2000" dirty="0"/>
          </a:p>
          <a:p>
            <a:pPr>
              <a:buFont typeface="Wingdings" panose="05000000000000000000" pitchFamily="2" charset="2"/>
              <a:buChar char="Ø"/>
            </a:pPr>
            <a:r>
              <a:rPr lang="en-US" altLang="zh-CN" sz="2000" dirty="0"/>
              <a:t> Routine Audits</a:t>
            </a:r>
            <a:r>
              <a:rPr lang="en-US" altLang="zh-CN" sz="2000" dirty="0" smtClean="0"/>
              <a:t>        </a:t>
            </a:r>
            <a:endParaRPr lang="zh-CN" altLang="en-US" sz="2000" dirty="0"/>
          </a:p>
        </p:txBody>
      </p:sp>
      <p:pic>
        <p:nvPicPr>
          <p:cNvPr id="3" name="图片 2"/>
          <p:cNvPicPr>
            <a:picLocks noChangeAspect="1"/>
          </p:cNvPicPr>
          <p:nvPr/>
        </p:nvPicPr>
        <p:blipFill>
          <a:blip r:embed="rId1" cstate="print"/>
          <a:stretch>
            <a:fillRect/>
          </a:stretch>
        </p:blipFill>
        <p:spPr>
          <a:xfrm>
            <a:off x="10817032" y="5733969"/>
            <a:ext cx="1228896" cy="48584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stretch>
            <a:fillRect/>
          </a:stretch>
        </p:blipFill>
        <p:spPr>
          <a:xfrm>
            <a:off x="10880056" y="5796989"/>
            <a:ext cx="1228896" cy="485843"/>
          </a:xfrm>
          <a:prstGeom prst="rect">
            <a:avLst/>
          </a:prstGeom>
        </p:spPr>
      </p:pic>
      <p:sp>
        <p:nvSpPr>
          <p:cNvPr id="2" name="标题 1"/>
          <p:cNvSpPr>
            <a:spLocks noGrp="1"/>
          </p:cNvSpPr>
          <p:nvPr>
            <p:ph type="title"/>
          </p:nvPr>
        </p:nvSpPr>
        <p:spPr>
          <a:xfrm>
            <a:off x="1246190" y="752746"/>
            <a:ext cx="11191420" cy="970444"/>
          </a:xfrm>
        </p:spPr>
        <p:txBody>
          <a:bodyPr>
            <a:noAutofit/>
          </a:bodyPr>
          <a:lstStyle/>
          <a:p>
            <a:r>
              <a:rPr lang="en-US" altLang="zh-CN" sz="3600" b="1" dirty="0"/>
              <a:t>The establishment of all-around coordinated and interconnected institutions is the guarantee for the implementation of strategic </a:t>
            </a:r>
            <a:r>
              <a:rPr lang="en-US" altLang="zh-CN" sz="3600" b="1" dirty="0" smtClean="0"/>
              <a:t>audit.</a:t>
            </a:r>
            <a:endParaRPr lang="zh-CN" altLang="en-US" sz="3600" b="1" dirty="0"/>
          </a:p>
        </p:txBody>
      </p:sp>
      <p:sp>
        <p:nvSpPr>
          <p:cNvPr id="5" name="内容占位符 4"/>
          <p:cNvSpPr>
            <a:spLocks noGrp="1"/>
          </p:cNvSpPr>
          <p:nvPr>
            <p:ph idx="1"/>
          </p:nvPr>
        </p:nvSpPr>
        <p:spPr/>
        <p:txBody>
          <a:bodyPr/>
          <a:lstStyle/>
          <a:p>
            <a:endParaRPr lang="zh-CN" altLang="en-US" b="1" dirty="0"/>
          </a:p>
        </p:txBody>
      </p:sp>
      <p:sp>
        <p:nvSpPr>
          <p:cNvPr id="3" name="矩形 2"/>
          <p:cNvSpPr/>
          <p:nvPr/>
        </p:nvSpPr>
        <p:spPr>
          <a:xfrm>
            <a:off x="1219027" y="1845735"/>
            <a:ext cx="3293615" cy="402336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6" name="矩形 5"/>
          <p:cNvSpPr/>
          <p:nvPr/>
        </p:nvSpPr>
        <p:spPr>
          <a:xfrm>
            <a:off x="4512642" y="1845735"/>
            <a:ext cx="3218201" cy="402336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7" name="矩形 6"/>
          <p:cNvSpPr/>
          <p:nvPr/>
        </p:nvSpPr>
        <p:spPr>
          <a:xfrm>
            <a:off x="7730843" y="1845735"/>
            <a:ext cx="3361671" cy="402336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 name="文本框 7"/>
          <p:cNvSpPr txBox="1"/>
          <p:nvPr/>
        </p:nvSpPr>
        <p:spPr>
          <a:xfrm>
            <a:off x="1524006" y="2032001"/>
            <a:ext cx="2521521" cy="581660"/>
          </a:xfrm>
          <a:prstGeom prst="rect">
            <a:avLst/>
          </a:prstGeom>
          <a:noFill/>
        </p:spPr>
        <p:txBody>
          <a:bodyPr wrap="square" rtlCol="0">
            <a:spAutoFit/>
          </a:bodyPr>
          <a:lstStyle/>
          <a:p>
            <a:r>
              <a:rPr lang="en-US" altLang="zh-CN" sz="1600" b="1" dirty="0" smtClean="0"/>
              <a:t>The  making of the national policies and plans</a:t>
            </a:r>
            <a:endParaRPr lang="en-US" altLang="zh-CN" sz="1600" b="1" dirty="0" smtClean="0"/>
          </a:p>
        </p:txBody>
      </p:sp>
      <p:sp>
        <p:nvSpPr>
          <p:cNvPr id="11" name="文本框 10"/>
          <p:cNvSpPr txBox="1"/>
          <p:nvPr/>
        </p:nvSpPr>
        <p:spPr>
          <a:xfrm>
            <a:off x="1753212" y="3134869"/>
            <a:ext cx="3548455" cy="337820"/>
          </a:xfrm>
          <a:prstGeom prst="rect">
            <a:avLst/>
          </a:prstGeom>
          <a:noFill/>
        </p:spPr>
        <p:txBody>
          <a:bodyPr wrap="square" rtlCol="0">
            <a:spAutoFit/>
          </a:bodyPr>
          <a:lstStyle/>
          <a:p>
            <a:r>
              <a:rPr lang="en-US" altLang="zh-CN" sz="1600" b="1" dirty="0" smtClean="0"/>
              <a:t>The central ministries</a:t>
            </a:r>
            <a:endParaRPr lang="en-US" altLang="zh-CN" sz="1600" b="1" dirty="0" smtClean="0"/>
          </a:p>
        </p:txBody>
      </p:sp>
      <p:sp>
        <p:nvSpPr>
          <p:cNvPr id="14" name="文本框 13"/>
          <p:cNvSpPr txBox="1"/>
          <p:nvPr/>
        </p:nvSpPr>
        <p:spPr>
          <a:xfrm>
            <a:off x="4835926" y="1914635"/>
            <a:ext cx="2918690" cy="825500"/>
          </a:xfrm>
          <a:prstGeom prst="rect">
            <a:avLst/>
          </a:prstGeom>
          <a:noFill/>
        </p:spPr>
        <p:txBody>
          <a:bodyPr wrap="square" rtlCol="0">
            <a:spAutoFit/>
          </a:bodyPr>
          <a:lstStyle/>
          <a:p>
            <a:r>
              <a:rPr lang="en-US" altLang="zh-CN" sz="1600" b="1" dirty="0" smtClean="0"/>
              <a:t>The implementation of the central policies and the making of the local policies and plans</a:t>
            </a:r>
            <a:endParaRPr lang="en-US" altLang="zh-CN" sz="1600" b="1" dirty="0" smtClean="0"/>
          </a:p>
        </p:txBody>
      </p:sp>
      <p:sp>
        <p:nvSpPr>
          <p:cNvPr id="16" name="文本框 15"/>
          <p:cNvSpPr txBox="1"/>
          <p:nvPr/>
        </p:nvSpPr>
        <p:spPr>
          <a:xfrm>
            <a:off x="4935855" y="3114040"/>
            <a:ext cx="2617470" cy="337820"/>
          </a:xfrm>
          <a:prstGeom prst="rect">
            <a:avLst/>
          </a:prstGeom>
          <a:noFill/>
        </p:spPr>
        <p:txBody>
          <a:bodyPr wrap="square" rtlCol="0">
            <a:spAutoFit/>
          </a:bodyPr>
          <a:lstStyle/>
          <a:p>
            <a:r>
              <a:rPr lang="en-US" altLang="zh-CN" sz="1600" b="1" dirty="0" smtClean="0"/>
              <a:t>The provincial government</a:t>
            </a:r>
            <a:endParaRPr lang="en-US" altLang="zh-CN" sz="1600" b="1" dirty="0" smtClean="0"/>
          </a:p>
        </p:txBody>
      </p:sp>
      <p:sp>
        <p:nvSpPr>
          <p:cNvPr id="18" name="文本框 17"/>
          <p:cNvSpPr txBox="1"/>
          <p:nvPr/>
        </p:nvSpPr>
        <p:spPr>
          <a:xfrm>
            <a:off x="8134819" y="2016552"/>
            <a:ext cx="2918690" cy="581660"/>
          </a:xfrm>
          <a:prstGeom prst="rect">
            <a:avLst/>
          </a:prstGeom>
          <a:noFill/>
        </p:spPr>
        <p:txBody>
          <a:bodyPr wrap="square" rtlCol="0">
            <a:spAutoFit/>
          </a:bodyPr>
          <a:lstStyle/>
          <a:p>
            <a:r>
              <a:rPr lang="en-US" altLang="zh-CN" sz="1600" b="1" dirty="0" smtClean="0"/>
              <a:t>The implementation of specific project schemes</a:t>
            </a:r>
            <a:endParaRPr lang="en-US" altLang="zh-CN" sz="1600" b="1" dirty="0" smtClean="0"/>
          </a:p>
        </p:txBody>
      </p:sp>
      <p:cxnSp>
        <p:nvCxnSpPr>
          <p:cNvPr id="20" name="直接箭头连接符 19"/>
          <p:cNvCxnSpPr>
            <a:stCxn id="8" idx="3"/>
          </p:cNvCxnSpPr>
          <p:nvPr/>
        </p:nvCxnSpPr>
        <p:spPr>
          <a:xfrm>
            <a:off x="4045527" y="2323119"/>
            <a:ext cx="772094" cy="3175"/>
          </a:xfrm>
          <a:prstGeom prst="straightConnector1">
            <a:avLst/>
          </a:prstGeom>
          <a:ln w="158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7553829" y="2336222"/>
            <a:ext cx="557055" cy="6214"/>
          </a:xfrm>
          <a:prstGeom prst="straightConnector1">
            <a:avLst/>
          </a:prstGeom>
          <a:ln w="158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7722870" y="3114040"/>
            <a:ext cx="3667125" cy="337820"/>
          </a:xfrm>
          <a:prstGeom prst="rect">
            <a:avLst/>
          </a:prstGeom>
          <a:noFill/>
        </p:spPr>
        <p:txBody>
          <a:bodyPr wrap="square" rtlCol="0">
            <a:spAutoFit/>
          </a:bodyPr>
          <a:lstStyle/>
          <a:p>
            <a:r>
              <a:rPr lang="en-US" altLang="zh-CN" sz="1600" b="1" dirty="0" smtClean="0"/>
              <a:t>The municipal and county governments</a:t>
            </a:r>
            <a:endParaRPr lang="en-US" altLang="zh-CN" sz="1600" b="1" dirty="0" smtClean="0"/>
          </a:p>
        </p:txBody>
      </p:sp>
      <p:sp>
        <p:nvSpPr>
          <p:cNvPr id="25" name="文本框 24"/>
          <p:cNvSpPr txBox="1"/>
          <p:nvPr/>
        </p:nvSpPr>
        <p:spPr>
          <a:xfrm>
            <a:off x="1425730" y="4295760"/>
            <a:ext cx="2918690" cy="581660"/>
          </a:xfrm>
          <a:prstGeom prst="rect">
            <a:avLst/>
          </a:prstGeom>
          <a:noFill/>
        </p:spPr>
        <p:txBody>
          <a:bodyPr wrap="square" rtlCol="0">
            <a:spAutoFit/>
          </a:bodyPr>
          <a:lstStyle/>
          <a:p>
            <a:r>
              <a:rPr lang="en-US" altLang="zh-CN" sz="1600" b="1" dirty="0" smtClean="0"/>
              <a:t>The </a:t>
            </a:r>
            <a:r>
              <a:rPr lang="en-US" altLang="zh-CN" sz="1600" b="1" dirty="0" smtClean="0">
                <a:sym typeface="+mn-ea"/>
              </a:rPr>
              <a:t>CNAO </a:t>
            </a:r>
            <a:r>
              <a:rPr lang="en-US" altLang="zh-CN" sz="1600" b="1" dirty="0" smtClean="0"/>
              <a:t>audit bureaus outposted to central ministries</a:t>
            </a:r>
            <a:endParaRPr lang="en-US" altLang="zh-CN" sz="1600" b="1" dirty="0" smtClean="0"/>
          </a:p>
        </p:txBody>
      </p:sp>
      <p:sp>
        <p:nvSpPr>
          <p:cNvPr id="26" name="文本框 25"/>
          <p:cNvSpPr txBox="1"/>
          <p:nvPr/>
        </p:nvSpPr>
        <p:spPr>
          <a:xfrm>
            <a:off x="4551265" y="4446565"/>
            <a:ext cx="3171868" cy="337820"/>
          </a:xfrm>
          <a:prstGeom prst="rect">
            <a:avLst/>
          </a:prstGeom>
          <a:noFill/>
        </p:spPr>
        <p:txBody>
          <a:bodyPr wrap="square" rtlCol="0">
            <a:spAutoFit/>
          </a:bodyPr>
          <a:lstStyle/>
          <a:p>
            <a:r>
              <a:rPr lang="en-US" altLang="zh-CN" sz="1600" b="1" dirty="0" smtClean="0"/>
              <a:t>The Reginal Audit Offices of CNAO</a:t>
            </a:r>
            <a:endParaRPr lang="en-US" altLang="zh-CN" sz="1600" b="1" dirty="0" smtClean="0"/>
          </a:p>
        </p:txBody>
      </p:sp>
      <p:sp>
        <p:nvSpPr>
          <p:cNvPr id="27" name="文本框 26"/>
          <p:cNvSpPr txBox="1"/>
          <p:nvPr/>
        </p:nvSpPr>
        <p:spPr>
          <a:xfrm>
            <a:off x="7961366" y="4438085"/>
            <a:ext cx="2918690" cy="581660"/>
          </a:xfrm>
          <a:prstGeom prst="rect">
            <a:avLst/>
          </a:prstGeom>
          <a:noFill/>
        </p:spPr>
        <p:txBody>
          <a:bodyPr wrap="square" rtlCol="0">
            <a:spAutoFit/>
          </a:bodyPr>
          <a:lstStyle/>
          <a:p>
            <a:r>
              <a:rPr lang="en-US" altLang="zh-CN" sz="1600" b="1" dirty="0" smtClean="0"/>
              <a:t>The municipal and county audit bureaus</a:t>
            </a:r>
            <a:endParaRPr lang="en-US" altLang="zh-CN" sz="1600" b="1" dirty="0" smtClean="0"/>
          </a:p>
        </p:txBody>
      </p:sp>
      <p:sp>
        <p:nvSpPr>
          <p:cNvPr id="28" name="云形标注 27"/>
          <p:cNvSpPr/>
          <p:nvPr/>
        </p:nvSpPr>
        <p:spPr>
          <a:xfrm>
            <a:off x="1942293" y="5029173"/>
            <a:ext cx="1442569" cy="532123"/>
          </a:xfrm>
          <a:prstGeom prst="cloudCallout">
            <a:avLst>
              <a:gd name="adj1" fmla="val 21474"/>
              <a:gd name="adj2" fmla="val -67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First kilometer</a:t>
            </a:r>
            <a:endParaRPr lang="en-US" altLang="zh-CN" sz="1400" b="1" dirty="0" smtClean="0"/>
          </a:p>
        </p:txBody>
      </p:sp>
      <p:sp>
        <p:nvSpPr>
          <p:cNvPr id="29" name="云形标注 28"/>
          <p:cNvSpPr/>
          <p:nvPr/>
        </p:nvSpPr>
        <p:spPr>
          <a:xfrm>
            <a:off x="5325745" y="5021580"/>
            <a:ext cx="1873885" cy="532130"/>
          </a:xfrm>
          <a:prstGeom prst="cloudCallout">
            <a:avLst>
              <a:gd name="adj1" fmla="val 21474"/>
              <a:gd name="adj2" fmla="val -67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Intermediate mileage</a:t>
            </a:r>
            <a:endParaRPr lang="en-US" altLang="zh-CN" sz="1400" b="1" dirty="0" smtClean="0"/>
          </a:p>
        </p:txBody>
      </p:sp>
      <p:sp>
        <p:nvSpPr>
          <p:cNvPr id="30" name="云形标注 29"/>
          <p:cNvSpPr/>
          <p:nvPr/>
        </p:nvSpPr>
        <p:spPr>
          <a:xfrm>
            <a:off x="8677275" y="5021580"/>
            <a:ext cx="1405890" cy="464820"/>
          </a:xfrm>
          <a:prstGeom prst="cloudCallout">
            <a:avLst>
              <a:gd name="adj1" fmla="val 21474"/>
              <a:gd name="adj2" fmla="val -67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t>Last kilometer</a:t>
            </a:r>
            <a:endParaRPr lang="en-US" altLang="zh-CN" sz="1400" b="1" dirty="0" smtClean="0"/>
          </a:p>
        </p:txBody>
      </p:sp>
      <p:cxnSp>
        <p:nvCxnSpPr>
          <p:cNvPr id="31" name="直接箭头连接符 30"/>
          <p:cNvCxnSpPr/>
          <p:nvPr/>
        </p:nvCxnSpPr>
        <p:spPr>
          <a:xfrm flipH="1" flipV="1">
            <a:off x="2660073" y="2616776"/>
            <a:ext cx="9236" cy="5180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flipH="1" flipV="1">
            <a:off x="2660073" y="3473423"/>
            <a:ext cx="9236" cy="729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flipH="1" flipV="1">
            <a:off x="9236370" y="2601327"/>
            <a:ext cx="27550" cy="453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flipV="1">
            <a:off x="9263920" y="3452350"/>
            <a:ext cx="18625" cy="9857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26" idx="0"/>
          </p:cNvCxnSpPr>
          <p:nvPr/>
        </p:nvCxnSpPr>
        <p:spPr>
          <a:xfrm flipH="1" flipV="1">
            <a:off x="6132945" y="3473423"/>
            <a:ext cx="4254" cy="973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stCxn id="16" idx="0"/>
          </p:cNvCxnSpPr>
          <p:nvPr/>
        </p:nvCxnSpPr>
        <p:spPr>
          <a:xfrm flipH="1" flipV="1">
            <a:off x="6231370" y="2745632"/>
            <a:ext cx="13121" cy="368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左右箭头 46"/>
          <p:cNvSpPr/>
          <p:nvPr/>
        </p:nvSpPr>
        <p:spPr>
          <a:xfrm>
            <a:off x="4193309" y="4544291"/>
            <a:ext cx="357956" cy="110836"/>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8" name="左右箭头 47"/>
          <p:cNvSpPr/>
          <p:nvPr/>
        </p:nvSpPr>
        <p:spPr>
          <a:xfrm>
            <a:off x="7655511" y="4599851"/>
            <a:ext cx="287857" cy="119932"/>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992721" y="62146"/>
            <a:ext cx="11366090" cy="1450757"/>
          </a:xfrm>
        </p:spPr>
        <p:txBody>
          <a:bodyPr>
            <a:normAutofit/>
          </a:bodyPr>
          <a:lstStyle/>
          <a:p>
            <a:pPr lvl="0"/>
            <a:r>
              <a:rPr lang="en-US" altLang="zh-CN" sz="3600" b="1" dirty="0"/>
              <a:t>Use a variety of ways to display the value of audit results to promote the achievement of strategic </a:t>
            </a:r>
            <a:r>
              <a:rPr lang="en-US" altLang="zh-CN" sz="3600" b="1" dirty="0" smtClean="0"/>
              <a:t>goals.</a:t>
            </a:r>
            <a:endParaRPr lang="zh-CN" altLang="en-US" sz="3600" b="1" dirty="0"/>
          </a:p>
        </p:txBody>
      </p:sp>
      <p:sp>
        <p:nvSpPr>
          <p:cNvPr id="6" name="内容占位符 2"/>
          <p:cNvSpPr>
            <a:spLocks noGrp="1"/>
          </p:cNvSpPr>
          <p:nvPr>
            <p:ph idx="1"/>
          </p:nvPr>
        </p:nvSpPr>
        <p:spPr>
          <a:xfrm>
            <a:off x="1066800" y="1845734"/>
            <a:ext cx="10058400" cy="4023360"/>
          </a:xfrm>
        </p:spPr>
        <p:txBody>
          <a:bodyPr>
            <a:normAutofit fontScale="92500" lnSpcReduction="10000"/>
          </a:bodyPr>
          <a:lstStyle/>
          <a:p>
            <a:r>
              <a:rPr lang="en-US" altLang="zh-CN" sz="2800" b="1" dirty="0" smtClean="0"/>
              <a:t>Audit institutions submit audit findings through several different forms of reports, give full play to the value of strategic early warning and risk hint, and help improve the national governance system to achieve national strategic goals.</a:t>
            </a:r>
            <a:endParaRPr lang="zh-CN" altLang="zh-CN" sz="2800" b="1" dirty="0" smtClean="0"/>
          </a:p>
          <a:p>
            <a:pPr>
              <a:buFont typeface="Wingdings" panose="05000000000000000000" pitchFamily="2" charset="2"/>
              <a:buChar char="u"/>
            </a:pPr>
            <a:r>
              <a:rPr lang="en-US" altLang="zh-CN" sz="2800" b="1" dirty="0" smtClean="0"/>
              <a:t>Audit report</a:t>
            </a:r>
            <a:endParaRPr lang="en-US" altLang="zh-CN" sz="2800" b="1" dirty="0" smtClean="0"/>
          </a:p>
          <a:p>
            <a:pPr>
              <a:buFont typeface="Wingdings" panose="05000000000000000000" pitchFamily="2" charset="2"/>
              <a:buChar char="u"/>
            </a:pPr>
            <a:r>
              <a:rPr lang="en-US" altLang="zh-CN" sz="2800" b="1" dirty="0" smtClean="0"/>
              <a:t>Special report</a:t>
            </a:r>
            <a:endParaRPr lang="en-US" altLang="zh-CN" sz="2800" b="1" dirty="0" smtClean="0"/>
          </a:p>
          <a:p>
            <a:pPr>
              <a:buFont typeface="Wingdings" panose="05000000000000000000" pitchFamily="2" charset="2"/>
              <a:buChar char="u"/>
            </a:pPr>
            <a:r>
              <a:rPr lang="en-US" altLang="zh-CN" sz="2800" b="1" dirty="0" smtClean="0"/>
              <a:t>Open the audit result to public</a:t>
            </a:r>
            <a:endParaRPr lang="en-US" altLang="zh-CN" sz="2800" b="1" dirty="0" smtClean="0"/>
          </a:p>
          <a:p>
            <a:pPr>
              <a:buFont typeface="Wingdings" panose="05000000000000000000" pitchFamily="2" charset="2"/>
              <a:buChar char="u"/>
            </a:pPr>
            <a:r>
              <a:rPr lang="en-US" altLang="zh-CN" sz="2800" b="1" dirty="0" smtClean="0"/>
              <a:t>Transfer cases </a:t>
            </a:r>
            <a:endParaRPr lang="en-US" altLang="zh-CN" sz="2800" b="1" dirty="0" smtClean="0"/>
          </a:p>
          <a:p>
            <a:pPr>
              <a:buFont typeface="Wingdings" panose="05000000000000000000" pitchFamily="2" charset="2"/>
              <a:buChar char="u"/>
            </a:pPr>
            <a:r>
              <a:rPr lang="en-US" altLang="zh-CN" sz="2800" b="1" dirty="0"/>
              <a:t>Supervise the implementation of the audit recommendation</a:t>
            </a:r>
            <a:endParaRPr lang="zh-CN" altLang="en-US" sz="2800" b="1" dirty="0"/>
          </a:p>
        </p:txBody>
      </p:sp>
      <p:pic>
        <p:nvPicPr>
          <p:cNvPr id="2" name="图片 1"/>
          <p:cNvPicPr>
            <a:picLocks noChangeAspect="1"/>
          </p:cNvPicPr>
          <p:nvPr/>
        </p:nvPicPr>
        <p:blipFill>
          <a:blip r:embed="rId1" cstate="print"/>
          <a:stretch>
            <a:fillRect/>
          </a:stretch>
        </p:blipFill>
        <p:spPr>
          <a:xfrm>
            <a:off x="10879175" y="5716082"/>
            <a:ext cx="1228896" cy="48584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8991" y="3118577"/>
            <a:ext cx="3866225" cy="1450757"/>
          </a:xfrm>
        </p:spPr>
        <p:txBody>
          <a:bodyPr/>
          <a:lstStyle/>
          <a:p>
            <a:r>
              <a:rPr lang="en-US" altLang="zh-CN" dirty="0" smtClean="0">
                <a:latin typeface="+mn-ea"/>
                <a:ea typeface="+mn-ea"/>
              </a:rPr>
              <a:t>THANK YOU</a:t>
            </a:r>
            <a:endParaRPr lang="zh-CN" altLang="en-US" dirty="0">
              <a:latin typeface="+mn-ea"/>
              <a:ea typeface="+mn-ea"/>
            </a:endParaRPr>
          </a:p>
        </p:txBody>
      </p:sp>
      <p:pic>
        <p:nvPicPr>
          <p:cNvPr id="4" name="图片 3"/>
          <p:cNvPicPr>
            <a:picLocks noChangeAspect="1"/>
          </p:cNvPicPr>
          <p:nvPr/>
        </p:nvPicPr>
        <p:blipFill>
          <a:blip r:embed="rId1" cstate="print"/>
          <a:stretch>
            <a:fillRect/>
          </a:stretch>
        </p:blipFill>
        <p:spPr>
          <a:xfrm>
            <a:off x="4165873" y="1839973"/>
            <a:ext cx="3581900" cy="156231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回顾">
  <a:themeElements>
    <a:clrScheme name="蓝绿色">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2660</Words>
  <Application>WPS 演示</Application>
  <PresentationFormat>自定义</PresentationFormat>
  <Paragraphs>94</Paragraphs>
  <Slides>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vt:i4>
      </vt:variant>
    </vt:vector>
  </HeadingPairs>
  <TitlesOfParts>
    <vt:vector size="13" baseType="lpstr">
      <vt:lpstr>Arial</vt:lpstr>
      <vt:lpstr>宋体</vt:lpstr>
      <vt:lpstr>Wingdings</vt:lpstr>
      <vt:lpstr>Calibri</vt:lpstr>
      <vt:lpstr>Calibri Light</vt:lpstr>
      <vt:lpstr>微软雅黑</vt:lpstr>
      <vt:lpstr>回顾</vt:lpstr>
      <vt:lpstr>Strategic Audit:  how audit institutions in China  promote to achieve national strategic goals</vt:lpstr>
      <vt:lpstr>National strategy is the guideline and core of audit work.</vt:lpstr>
      <vt:lpstr>Strategic audit is the basic responsibility of audit institutions.</vt:lpstr>
      <vt:lpstr>The establishment of all-around coordinated and interconnected institutions is the guarantee for the implementation of strategic audit.</vt:lpstr>
      <vt:lpstr>Use a variety of ways to display the value of audit results to promote the achievement of strategic goals.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sunying</dc:creator>
  <cp:lastModifiedBy>cnaott</cp:lastModifiedBy>
  <cp:revision>79</cp:revision>
  <dcterms:created xsi:type="dcterms:W3CDTF">2018-12-28T01:12:00Z</dcterms:created>
  <dcterms:modified xsi:type="dcterms:W3CDTF">2019-01-10T04:12:28Z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2052-10.8.0.5888</vt:lpwstr>
  </property>
</Properties>
</file>