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5"/>
  </p:sldMasterIdLst>
  <p:notesMasterIdLst>
    <p:notesMasterId r:id="rId15"/>
  </p:notesMasterIdLst>
  <p:handoutMasterIdLst>
    <p:handoutMasterId r:id="rId16"/>
  </p:handoutMasterIdLst>
  <p:sldIdLst>
    <p:sldId id="435" r:id="rId6"/>
    <p:sldId id="452" r:id="rId7"/>
    <p:sldId id="445" r:id="rId8"/>
    <p:sldId id="453" r:id="rId9"/>
    <p:sldId id="461" r:id="rId10"/>
    <p:sldId id="463" r:id="rId11"/>
    <p:sldId id="454" r:id="rId12"/>
    <p:sldId id="455" r:id="rId13"/>
    <p:sldId id="448" r:id="rId14"/>
  </p:sldIdLst>
  <p:sldSz cx="12192000" cy="6858000"/>
  <p:notesSz cx="6669088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092A"/>
    <a:srgbClr val="3672A8"/>
    <a:srgbClr val="6996BE"/>
    <a:srgbClr val="229FBC"/>
    <a:srgbClr val="21ECE0"/>
    <a:srgbClr val="1C8098"/>
    <a:srgbClr val="2344F8"/>
    <a:srgbClr val="1D213F"/>
    <a:srgbClr val="0A3A51"/>
    <a:srgbClr val="FF0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15" autoAdjust="0"/>
    <p:restoredTop sz="96457" autoAdjust="0"/>
  </p:normalViewPr>
  <p:slideViewPr>
    <p:cSldViewPr snapToGrid="0" snapToObjects="1">
      <p:cViewPr varScale="1">
        <p:scale>
          <a:sx n="83" d="100"/>
          <a:sy n="83" d="100"/>
        </p:scale>
        <p:origin x="432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665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6866" y="1"/>
            <a:ext cx="2890665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E4CF4-9F98-4B55-B975-3D811135CEE3}" type="datetimeFigureOut">
              <a:rPr lang="ru-RU" smtClean="0"/>
              <a:pPr/>
              <a:t>31.03.2021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630"/>
            <a:ext cx="2890665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6866" y="9428630"/>
            <a:ext cx="2890665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BD791F-9348-4461-9CCF-275F1364CE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156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A6F276-9634-4AA7-B341-84C50E30D8A8}" type="datetimeFigureOut">
              <a:rPr lang="ru-RU" smtClean="0"/>
              <a:pPr/>
              <a:t>31.03.2021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909" y="4715154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0DA37F-CD51-484C-A58F-1AE28455FA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400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Шрифт </a:t>
            </a:r>
            <a:r>
              <a:rPr lang="en-US" dirty="0"/>
              <a:t>TT </a:t>
            </a:r>
            <a:r>
              <a:rPr lang="en-US" dirty="0" err="1"/>
              <a:t>Jenevers</a:t>
            </a:r>
            <a:r>
              <a:rPr lang="ru-RU" dirty="0"/>
              <a:t>, кегль 40-44пт</a:t>
            </a:r>
            <a:br>
              <a:rPr lang="ru-RU" dirty="0"/>
            </a:br>
            <a:endParaRPr lang="ru-RU" dirty="0"/>
          </a:p>
          <a:p>
            <a:r>
              <a:rPr lang="ru-RU" dirty="0"/>
              <a:t>Альтернатива: </a:t>
            </a:r>
            <a:r>
              <a:rPr lang="en-US" dirty="0"/>
              <a:t>Times New Roman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A37F-CD51-484C-A58F-1AE28455FA7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3460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Заголовок:</a:t>
            </a:r>
            <a:r>
              <a:rPr lang="ru-RU" baseline="0" dirty="0"/>
              <a:t> </a:t>
            </a:r>
            <a:r>
              <a:rPr lang="ru-RU" dirty="0"/>
              <a:t>Шрифт </a:t>
            </a:r>
            <a:r>
              <a:rPr lang="en-US" dirty="0"/>
              <a:t>TT </a:t>
            </a:r>
            <a:r>
              <a:rPr lang="en-US" dirty="0" err="1"/>
              <a:t>Jenevers</a:t>
            </a:r>
            <a:r>
              <a:rPr lang="ru-RU" dirty="0"/>
              <a:t>, кегль 36п</a:t>
            </a:r>
            <a:r>
              <a:rPr lang="ru-RU" baseline="0" dirty="0"/>
              <a:t> в одну строчку</a:t>
            </a:r>
            <a:br>
              <a:rPr lang="ru-RU" baseline="0" dirty="0"/>
            </a:br>
            <a:r>
              <a:rPr lang="ru-RU" baseline="0" dirty="0"/>
              <a:t>Основной текстовый блок: </a:t>
            </a:r>
            <a:r>
              <a:rPr lang="en-US" baseline="0" dirty="0"/>
              <a:t>TT </a:t>
            </a:r>
            <a:r>
              <a:rPr lang="en-US" baseline="0" dirty="0" err="1"/>
              <a:t>Jenevers</a:t>
            </a:r>
            <a:r>
              <a:rPr lang="en-US" baseline="0" dirty="0"/>
              <a:t> Light</a:t>
            </a:r>
            <a:r>
              <a:rPr lang="ru-RU" baseline="0" dirty="0"/>
              <a:t>, 18-20пт </a:t>
            </a:r>
            <a:br>
              <a:rPr lang="ru-RU" baseline="0" dirty="0"/>
            </a:br>
            <a:r>
              <a:rPr lang="ru-RU" baseline="0" dirty="0"/>
              <a:t>Колонтитул: </a:t>
            </a:r>
            <a:r>
              <a:rPr lang="en-US" baseline="0" dirty="0" err="1"/>
              <a:t>PT_Russia</a:t>
            </a:r>
            <a:r>
              <a:rPr lang="en-US" baseline="0" dirty="0"/>
              <a:t> Text, 12</a:t>
            </a:r>
            <a:r>
              <a:rPr lang="ru-RU" baseline="0" dirty="0" err="1"/>
              <a:t>пт</a:t>
            </a:r>
            <a:r>
              <a:rPr lang="ru-RU" baseline="0" dirty="0"/>
              <a:t>, не более двух строчек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>Альтернатива: </a:t>
            </a:r>
            <a:r>
              <a:rPr lang="en-US" dirty="0"/>
              <a:t>Times New Roman</a:t>
            </a:r>
            <a:r>
              <a:rPr lang="ru-RU" dirty="0"/>
              <a:t> – с засечками</a:t>
            </a:r>
          </a:p>
          <a:p>
            <a:r>
              <a:rPr lang="en-US" dirty="0"/>
              <a:t>Arial </a:t>
            </a:r>
            <a:r>
              <a:rPr lang="ru-RU" dirty="0"/>
              <a:t>– без засечек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A37F-CD51-484C-A58F-1AE28455FA7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3075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Шрифт </a:t>
            </a:r>
            <a:r>
              <a:rPr lang="en-US" dirty="0"/>
              <a:t>TT </a:t>
            </a:r>
            <a:r>
              <a:rPr lang="en-US" dirty="0" err="1"/>
              <a:t>Jenevers</a:t>
            </a:r>
            <a:r>
              <a:rPr lang="ru-RU" dirty="0"/>
              <a:t>, кегль 40-44пт</a:t>
            </a:r>
            <a:br>
              <a:rPr lang="ru-RU" dirty="0"/>
            </a:br>
            <a:endParaRPr lang="ru-RU" dirty="0"/>
          </a:p>
          <a:p>
            <a:r>
              <a:rPr lang="ru-RU" dirty="0"/>
              <a:t>Альтернатива: </a:t>
            </a:r>
            <a:r>
              <a:rPr lang="en-US" dirty="0"/>
              <a:t>Times New Roman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A37F-CD51-484C-A58F-1AE28455FA7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346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Заголовок:</a:t>
            </a:r>
            <a:r>
              <a:rPr lang="ru-RU" baseline="0" dirty="0"/>
              <a:t> </a:t>
            </a:r>
            <a:r>
              <a:rPr lang="ru-RU" dirty="0"/>
              <a:t>Шрифт </a:t>
            </a:r>
            <a:r>
              <a:rPr lang="en-US" dirty="0"/>
              <a:t>TT </a:t>
            </a:r>
            <a:r>
              <a:rPr lang="en-US" dirty="0" err="1"/>
              <a:t>Jenevers</a:t>
            </a:r>
            <a:r>
              <a:rPr lang="ru-RU" dirty="0"/>
              <a:t>, кегль 36п</a:t>
            </a:r>
            <a:r>
              <a:rPr lang="ru-RU" baseline="0" dirty="0"/>
              <a:t> в одну строчку</a:t>
            </a:r>
            <a:br>
              <a:rPr lang="ru-RU" baseline="0" dirty="0"/>
            </a:br>
            <a:r>
              <a:rPr lang="ru-RU" baseline="0" dirty="0"/>
              <a:t>Основной текстовый блок: </a:t>
            </a:r>
            <a:r>
              <a:rPr lang="en-US" baseline="0" dirty="0"/>
              <a:t>TT </a:t>
            </a:r>
            <a:r>
              <a:rPr lang="en-US" baseline="0" dirty="0" err="1"/>
              <a:t>Jenevers</a:t>
            </a:r>
            <a:r>
              <a:rPr lang="en-US" baseline="0" dirty="0"/>
              <a:t> Light</a:t>
            </a:r>
            <a:r>
              <a:rPr lang="ru-RU" baseline="0" dirty="0"/>
              <a:t>, 18-20пт </a:t>
            </a:r>
            <a:br>
              <a:rPr lang="ru-RU" baseline="0" dirty="0"/>
            </a:br>
            <a:r>
              <a:rPr lang="ru-RU" baseline="0" dirty="0"/>
              <a:t>Колонтитул: </a:t>
            </a:r>
            <a:r>
              <a:rPr lang="en-US" baseline="0" dirty="0" err="1"/>
              <a:t>PT_Russia</a:t>
            </a:r>
            <a:r>
              <a:rPr lang="en-US" baseline="0" dirty="0"/>
              <a:t> Text, 12</a:t>
            </a:r>
            <a:r>
              <a:rPr lang="ru-RU" baseline="0" dirty="0" err="1"/>
              <a:t>пт</a:t>
            </a:r>
            <a:r>
              <a:rPr lang="ru-RU" baseline="0" dirty="0"/>
              <a:t>, не более двух строчек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>Альтернатива: </a:t>
            </a:r>
            <a:r>
              <a:rPr lang="en-US" dirty="0"/>
              <a:t>Times New Roman</a:t>
            </a:r>
            <a:r>
              <a:rPr lang="ru-RU" dirty="0"/>
              <a:t> – с засечками</a:t>
            </a:r>
          </a:p>
          <a:p>
            <a:r>
              <a:rPr lang="en-US" dirty="0"/>
              <a:t>Arial </a:t>
            </a:r>
            <a:r>
              <a:rPr lang="ru-RU" dirty="0"/>
              <a:t>– без засечек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A37F-CD51-484C-A58F-1AE28455FA7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3075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Заголовок:</a:t>
            </a:r>
            <a:r>
              <a:rPr lang="ru-RU" baseline="0" dirty="0"/>
              <a:t> </a:t>
            </a:r>
            <a:r>
              <a:rPr lang="ru-RU" dirty="0"/>
              <a:t>Шрифт </a:t>
            </a:r>
            <a:r>
              <a:rPr lang="en-US" dirty="0"/>
              <a:t>TT </a:t>
            </a:r>
            <a:r>
              <a:rPr lang="en-US" dirty="0" err="1"/>
              <a:t>Jenevers</a:t>
            </a:r>
            <a:r>
              <a:rPr lang="ru-RU" dirty="0"/>
              <a:t>, кегль 36п</a:t>
            </a:r>
            <a:r>
              <a:rPr lang="ru-RU" baseline="0" dirty="0"/>
              <a:t> в одну строчку</a:t>
            </a:r>
            <a:br>
              <a:rPr lang="ru-RU" baseline="0" dirty="0"/>
            </a:br>
            <a:r>
              <a:rPr lang="ru-RU" baseline="0" dirty="0"/>
              <a:t>Основной текстовый блок: </a:t>
            </a:r>
            <a:r>
              <a:rPr lang="en-US" baseline="0" dirty="0"/>
              <a:t>TT </a:t>
            </a:r>
            <a:r>
              <a:rPr lang="en-US" baseline="0" dirty="0" err="1"/>
              <a:t>Jenevers</a:t>
            </a:r>
            <a:r>
              <a:rPr lang="en-US" baseline="0" dirty="0"/>
              <a:t> Light</a:t>
            </a:r>
            <a:r>
              <a:rPr lang="ru-RU" baseline="0" dirty="0"/>
              <a:t>, 18-20пт </a:t>
            </a:r>
            <a:br>
              <a:rPr lang="ru-RU" baseline="0" dirty="0"/>
            </a:br>
            <a:r>
              <a:rPr lang="ru-RU" baseline="0" dirty="0"/>
              <a:t>Колонтитул: </a:t>
            </a:r>
            <a:r>
              <a:rPr lang="en-US" baseline="0" dirty="0" err="1"/>
              <a:t>PT_Russia</a:t>
            </a:r>
            <a:r>
              <a:rPr lang="en-US" baseline="0" dirty="0"/>
              <a:t> Text, 12</a:t>
            </a:r>
            <a:r>
              <a:rPr lang="ru-RU" baseline="0" dirty="0" err="1"/>
              <a:t>пт</a:t>
            </a:r>
            <a:r>
              <a:rPr lang="ru-RU" baseline="0" dirty="0"/>
              <a:t>, не более двух строчек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>Альтернатива: </a:t>
            </a:r>
            <a:r>
              <a:rPr lang="en-US" dirty="0"/>
              <a:t>Times New Roman</a:t>
            </a:r>
            <a:r>
              <a:rPr lang="ru-RU" dirty="0"/>
              <a:t> – с засечками</a:t>
            </a:r>
          </a:p>
          <a:p>
            <a:r>
              <a:rPr lang="en-US" dirty="0"/>
              <a:t>Arial </a:t>
            </a:r>
            <a:r>
              <a:rPr lang="ru-RU" dirty="0"/>
              <a:t>– без засечек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A37F-CD51-484C-A58F-1AE28455FA7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3501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Заголовок:</a:t>
            </a:r>
            <a:r>
              <a:rPr lang="ru-RU" baseline="0" dirty="0"/>
              <a:t> </a:t>
            </a:r>
            <a:r>
              <a:rPr lang="ru-RU" dirty="0"/>
              <a:t>Шрифт </a:t>
            </a:r>
            <a:r>
              <a:rPr lang="en-US" dirty="0"/>
              <a:t>TT </a:t>
            </a:r>
            <a:r>
              <a:rPr lang="en-US" dirty="0" err="1"/>
              <a:t>Jenevers</a:t>
            </a:r>
            <a:r>
              <a:rPr lang="ru-RU" dirty="0"/>
              <a:t>, кегль 36п</a:t>
            </a:r>
            <a:r>
              <a:rPr lang="ru-RU" baseline="0" dirty="0"/>
              <a:t> в одну строчку</a:t>
            </a:r>
            <a:br>
              <a:rPr lang="ru-RU" baseline="0" dirty="0"/>
            </a:br>
            <a:r>
              <a:rPr lang="ru-RU" baseline="0" dirty="0"/>
              <a:t>Основной текстовый блок: </a:t>
            </a:r>
            <a:r>
              <a:rPr lang="en-US" baseline="0" dirty="0"/>
              <a:t>TT </a:t>
            </a:r>
            <a:r>
              <a:rPr lang="en-US" baseline="0" dirty="0" err="1"/>
              <a:t>Jenevers</a:t>
            </a:r>
            <a:r>
              <a:rPr lang="en-US" baseline="0" dirty="0"/>
              <a:t> Light</a:t>
            </a:r>
            <a:r>
              <a:rPr lang="ru-RU" baseline="0" dirty="0"/>
              <a:t>, 18-20пт </a:t>
            </a:r>
            <a:br>
              <a:rPr lang="ru-RU" baseline="0" dirty="0"/>
            </a:br>
            <a:r>
              <a:rPr lang="ru-RU" baseline="0" dirty="0"/>
              <a:t>Колонтитул: </a:t>
            </a:r>
            <a:r>
              <a:rPr lang="en-US" baseline="0" dirty="0" err="1"/>
              <a:t>PT_Russia</a:t>
            </a:r>
            <a:r>
              <a:rPr lang="en-US" baseline="0" dirty="0"/>
              <a:t> Text, 12</a:t>
            </a:r>
            <a:r>
              <a:rPr lang="ru-RU" baseline="0" dirty="0" err="1"/>
              <a:t>пт</a:t>
            </a:r>
            <a:r>
              <a:rPr lang="ru-RU" baseline="0" dirty="0"/>
              <a:t>, не более двух строчек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>Альтернатива: </a:t>
            </a:r>
            <a:r>
              <a:rPr lang="en-US" dirty="0"/>
              <a:t>Times New Roman</a:t>
            </a:r>
            <a:r>
              <a:rPr lang="ru-RU" dirty="0"/>
              <a:t> – с засечками</a:t>
            </a:r>
          </a:p>
          <a:p>
            <a:r>
              <a:rPr lang="en-US" dirty="0"/>
              <a:t>Arial </a:t>
            </a:r>
            <a:r>
              <a:rPr lang="ru-RU" dirty="0"/>
              <a:t>– без засечек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A37F-CD51-484C-A58F-1AE28455FA7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7482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Заголовок:</a:t>
            </a:r>
            <a:r>
              <a:rPr lang="ru-RU" baseline="0" dirty="0"/>
              <a:t> </a:t>
            </a:r>
            <a:r>
              <a:rPr lang="ru-RU" dirty="0"/>
              <a:t>Шрифт </a:t>
            </a:r>
            <a:r>
              <a:rPr lang="en-US" dirty="0"/>
              <a:t>TT </a:t>
            </a:r>
            <a:r>
              <a:rPr lang="en-US" dirty="0" err="1"/>
              <a:t>Jenevers</a:t>
            </a:r>
            <a:r>
              <a:rPr lang="ru-RU" dirty="0"/>
              <a:t>, кегль 36п</a:t>
            </a:r>
            <a:r>
              <a:rPr lang="ru-RU" baseline="0" dirty="0"/>
              <a:t> в одну строчку</a:t>
            </a:r>
            <a:br>
              <a:rPr lang="ru-RU" baseline="0" dirty="0"/>
            </a:br>
            <a:r>
              <a:rPr lang="ru-RU" baseline="0" dirty="0"/>
              <a:t>Основной текстовый блок: </a:t>
            </a:r>
            <a:r>
              <a:rPr lang="en-US" baseline="0" dirty="0"/>
              <a:t>TT </a:t>
            </a:r>
            <a:r>
              <a:rPr lang="en-US" baseline="0" dirty="0" err="1"/>
              <a:t>Jenevers</a:t>
            </a:r>
            <a:r>
              <a:rPr lang="en-US" baseline="0" dirty="0"/>
              <a:t> Light</a:t>
            </a:r>
            <a:r>
              <a:rPr lang="ru-RU" baseline="0" dirty="0"/>
              <a:t>, 18-20пт </a:t>
            </a:r>
            <a:br>
              <a:rPr lang="ru-RU" baseline="0" dirty="0"/>
            </a:br>
            <a:r>
              <a:rPr lang="ru-RU" baseline="0" dirty="0"/>
              <a:t>Колонтитул: </a:t>
            </a:r>
            <a:r>
              <a:rPr lang="en-US" baseline="0" dirty="0" err="1"/>
              <a:t>PT_Russia</a:t>
            </a:r>
            <a:r>
              <a:rPr lang="en-US" baseline="0" dirty="0"/>
              <a:t> Text, 12</a:t>
            </a:r>
            <a:r>
              <a:rPr lang="ru-RU" baseline="0" dirty="0" err="1"/>
              <a:t>пт</a:t>
            </a:r>
            <a:r>
              <a:rPr lang="ru-RU" baseline="0" dirty="0"/>
              <a:t>, не более двух строчек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>Альтернатива: </a:t>
            </a:r>
            <a:r>
              <a:rPr lang="en-US" dirty="0"/>
              <a:t>Times New Roman</a:t>
            </a:r>
            <a:r>
              <a:rPr lang="ru-RU" dirty="0"/>
              <a:t> – с засечками</a:t>
            </a:r>
          </a:p>
          <a:p>
            <a:r>
              <a:rPr lang="en-US" dirty="0"/>
              <a:t>Arial </a:t>
            </a:r>
            <a:r>
              <a:rPr lang="ru-RU" dirty="0"/>
              <a:t>– без засечек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A37F-CD51-484C-A58F-1AE28455FA7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3075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Заголовок:</a:t>
            </a:r>
            <a:r>
              <a:rPr lang="ru-RU" baseline="0" dirty="0"/>
              <a:t> </a:t>
            </a:r>
            <a:r>
              <a:rPr lang="ru-RU" dirty="0"/>
              <a:t>Шрифт </a:t>
            </a:r>
            <a:r>
              <a:rPr lang="en-US" dirty="0"/>
              <a:t>TT </a:t>
            </a:r>
            <a:r>
              <a:rPr lang="en-US" dirty="0" err="1"/>
              <a:t>Jenevers</a:t>
            </a:r>
            <a:r>
              <a:rPr lang="ru-RU" dirty="0"/>
              <a:t>, кегль 36п</a:t>
            </a:r>
            <a:r>
              <a:rPr lang="ru-RU" baseline="0" dirty="0"/>
              <a:t> в одну строчку</a:t>
            </a:r>
            <a:br>
              <a:rPr lang="ru-RU" baseline="0" dirty="0"/>
            </a:br>
            <a:r>
              <a:rPr lang="ru-RU" baseline="0" dirty="0"/>
              <a:t>Основной текстовый блок: </a:t>
            </a:r>
            <a:r>
              <a:rPr lang="en-US" baseline="0" dirty="0"/>
              <a:t>TT </a:t>
            </a:r>
            <a:r>
              <a:rPr lang="en-US" baseline="0" dirty="0" err="1"/>
              <a:t>Jenevers</a:t>
            </a:r>
            <a:r>
              <a:rPr lang="en-US" baseline="0" dirty="0"/>
              <a:t> Light</a:t>
            </a:r>
            <a:r>
              <a:rPr lang="ru-RU" baseline="0" dirty="0"/>
              <a:t>, 18-20пт </a:t>
            </a:r>
            <a:br>
              <a:rPr lang="ru-RU" baseline="0" dirty="0"/>
            </a:br>
            <a:r>
              <a:rPr lang="ru-RU" baseline="0" dirty="0"/>
              <a:t>Колонтитул: </a:t>
            </a:r>
            <a:r>
              <a:rPr lang="en-US" baseline="0" dirty="0" err="1"/>
              <a:t>PT_Russia</a:t>
            </a:r>
            <a:r>
              <a:rPr lang="en-US" baseline="0" dirty="0"/>
              <a:t> Text, 12</a:t>
            </a:r>
            <a:r>
              <a:rPr lang="ru-RU" baseline="0" dirty="0" err="1"/>
              <a:t>пт</a:t>
            </a:r>
            <a:r>
              <a:rPr lang="ru-RU" baseline="0" dirty="0"/>
              <a:t>, не более двух строчек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>Альтернатива: </a:t>
            </a:r>
            <a:r>
              <a:rPr lang="en-US" dirty="0"/>
              <a:t>Times New Roman</a:t>
            </a:r>
            <a:r>
              <a:rPr lang="ru-RU" dirty="0"/>
              <a:t> – с засечками</a:t>
            </a:r>
          </a:p>
          <a:p>
            <a:r>
              <a:rPr lang="en-US" dirty="0"/>
              <a:t>Arial </a:t>
            </a:r>
            <a:r>
              <a:rPr lang="ru-RU" dirty="0"/>
              <a:t>– без засечек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A37F-CD51-484C-A58F-1AE28455FA7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3321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Шрифт </a:t>
            </a:r>
            <a:r>
              <a:rPr lang="en-US" dirty="0"/>
              <a:t>TT </a:t>
            </a:r>
            <a:r>
              <a:rPr lang="en-US" dirty="0" err="1"/>
              <a:t>Jenevers</a:t>
            </a:r>
            <a:r>
              <a:rPr lang="ru-RU" dirty="0"/>
              <a:t>, кегль 40-44пт</a:t>
            </a:r>
            <a:br>
              <a:rPr lang="ru-RU" dirty="0"/>
            </a:br>
            <a:endParaRPr lang="ru-RU" dirty="0"/>
          </a:p>
          <a:p>
            <a:r>
              <a:rPr lang="ru-RU" dirty="0"/>
              <a:t>Альтернатива: </a:t>
            </a:r>
            <a:r>
              <a:rPr lang="en-US" dirty="0"/>
              <a:t>Times New Roman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A37F-CD51-484C-A58F-1AE28455FA73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346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DB3BD5-F717-4741-A9EA-74D4E02CCE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A2B46CF-B0E9-9946-8B8A-148261F73D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0C2676B-7455-3D4B-A662-2A9D961D6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A2E00-38D2-4E2D-8DB4-B6440BF603DD}" type="datetime1">
              <a:rPr lang="ru-RU" smtClean="0"/>
              <a:pPr/>
              <a:t>31.03.2021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709520D-82BF-904F-8D20-BEA8A77A7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7CE4A53-7443-F94A-9842-8CD1DDC2C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546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0254A9-2410-E64B-B84F-0153C13FE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B9256EC-60D6-A644-B10A-60EC57EE23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FDC2BE-3535-634A-B3EC-080E1B6B8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24CF-2FDF-4ADE-A6DF-5C0CC7FD7CAE}" type="datetime1">
              <a:rPr lang="ru-RU" smtClean="0"/>
              <a:pPr/>
              <a:t>31.03.2021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F8D414-BD81-3B45-BD9B-348DD3E36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4382038-D125-C24C-A2D0-7FDE777D8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36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577D857-AAEA-AE46-8B8A-33969F7F67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DF30E69-DA8A-B64E-8B76-6AD72195F4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0656ED5-7722-9542-BF53-8B0CF8C8B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B4D8F-E3BE-4EFE-AD34-685F2C7C3512}" type="datetime1">
              <a:rPr lang="ru-RU" smtClean="0"/>
              <a:pPr/>
              <a:t>31.03.2021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5C1F681-E9EF-224C-8974-41D41A821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4EFA4D-DA5D-2542-BD2E-BCB00008A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9834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3/31/2021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76122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D6F94E-00C4-1B4B-A56A-56A1D4F1B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41A5D91-19A8-3A4C-8182-EDC5C50CF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53A8F5-6D0B-A54D-B219-B8BCCDC1D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00043-0B53-413F-8C69-4A747105A55F}" type="datetime1">
              <a:rPr lang="ru-RU" smtClean="0"/>
              <a:pPr/>
              <a:t>31.03.2021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8E22F66-4D90-204A-9C07-F767C8B15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07530C9-852F-1842-80E9-7B2566B31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652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04B501-D316-A44E-B878-A8A4DBB87A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7098B8D-94B6-944E-B9B4-0B05DD3CA2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41E4EB0-252D-C341-A4EF-4469FFA9F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5472-25A6-4AAC-B62E-EED4A109F0D2}" type="datetime1">
              <a:rPr lang="ru-RU" smtClean="0"/>
              <a:pPr/>
              <a:t>31.03.2021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77379AB-FEBA-7844-9E02-B4C19A71F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6C68519-B697-9D4F-9FB9-889416B49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114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E93313-20BE-754A-BBC6-89922B6CF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85EEF2-3049-2148-92EA-16532E64E4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AA86096-9270-7E45-965C-5A18E15AB2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DB9226B-E71F-AE45-A518-35F464D7A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92D27-513D-4583-AD5F-79F40F22D8F4}" type="datetime1">
              <a:rPr lang="ru-RU" smtClean="0"/>
              <a:pPr/>
              <a:t>31.03.2021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01AB00A-4731-7442-B9CE-79A4B4EF7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9D83552-DB88-3949-8695-6F1C8E5CD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165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03F864-CD40-C44E-A502-8B6BBF17A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D269D56-8E69-ED4C-B7EC-8E40CA6B20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C8A06DE-FE03-E44D-B8F9-91808D6823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3FD6672-28A2-934C-AB40-82E2697B85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9691C5C-B430-D14B-B376-632F14B6E0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F7222E2-AA1C-9449-BE7F-E5DABDD79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D7AD0-39B0-44CC-8349-74203268154F}" type="datetime1">
              <a:rPr lang="ru-RU" smtClean="0"/>
              <a:pPr/>
              <a:t>31.03.2021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9B5EEDF-B906-B840-BDF6-D35CAF30E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E2868D5-81E6-7F47-9DBD-5540AC345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067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F9ABCD-17B6-0C4F-BC95-150D16BD0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2CF5FB7-CFC5-AD4C-9298-CE6F61FF5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5D5D-7ECB-4A30-B62A-A903A1DB870F}" type="datetime1">
              <a:rPr lang="ru-RU" smtClean="0"/>
              <a:pPr/>
              <a:t>31.03.2021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1BFFFC3-1C4A-A840-A37E-F68E6997D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D82FE32-92DD-0745-A1A5-9ADEFF4C6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903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48C019C-852F-B545-9806-CF7A67D64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9229-BC11-430C-AB4E-6B854440D1C6}" type="datetime1">
              <a:rPr lang="ru-RU" smtClean="0"/>
              <a:pPr/>
              <a:t>31.03.2021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2044342-B9B1-B246-87E5-70D5285D8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D1C4456-35CF-6540-8A17-03F4C9535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338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3085DC-649D-174A-8CF2-FDBF8F993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7AC7AC0-25CE-754E-A02E-03702B6832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965F7C5-F339-4947-BD9C-4106C66E42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4EAB79F-D484-3A4A-9617-43B944B6C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2BF9E-B060-436A-BB43-80D201A9FF19}" type="datetime1">
              <a:rPr lang="ru-RU" smtClean="0"/>
              <a:pPr/>
              <a:t>31.03.2021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5F1CF20-4D4B-B349-AD4D-91336B162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3D203FF-738F-9048-B6E7-819845D0B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0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40FD09-6A73-4E4F-884C-72A5B3153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87CF10F-35AC-F040-8093-C945205DC3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BFEB80A-8062-A04D-83DE-6F45BC114B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F0091FC-819B-1549-A161-CBA404FE7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2E44D-E812-4157-9609-3A25052C945D}" type="datetime1">
              <a:rPr lang="ru-RU" smtClean="0"/>
              <a:pPr/>
              <a:t>31.03.2021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07901FF-5D60-1148-90FC-705455AC5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911CB2A-DBFC-BB43-92FE-12153940B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658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172480-5515-FF48-B518-D18E35507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8AAA9BB-6B26-1F4A-AAE0-099E62C2CB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38C9181-DC2F-2A43-B908-EEC2D24C30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31ADA-5CBE-432D-B385-AE2E19C5027C}" type="datetime1">
              <a:rPr lang="ru-RU" smtClean="0"/>
              <a:pPr/>
              <a:t>31.03.2021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E1E02D6-DE9B-4447-BBBE-546B7F8F1E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4B941B2-0285-6D44-9CD1-2D0485D307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F5992-18ED-0A45-BD23-1AD395B324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33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/>
        </p:nvGrpSpPr>
        <p:grpSpPr>
          <a:xfrm>
            <a:off x="0" y="-77"/>
            <a:ext cx="10696480" cy="6945674"/>
            <a:chOff x="0" y="0"/>
            <a:chExt cx="17415652" cy="11308715"/>
          </a:xfrm>
        </p:grpSpPr>
        <p:sp>
          <p:nvSpPr>
            <p:cNvPr id="19" name="object 3"/>
            <p:cNvSpPr/>
            <p:nvPr/>
          </p:nvSpPr>
          <p:spPr>
            <a:xfrm>
              <a:off x="0" y="0"/>
              <a:ext cx="12141200" cy="11308715"/>
            </a:xfrm>
            <a:custGeom>
              <a:avLst/>
              <a:gdLst/>
              <a:ahLst/>
              <a:cxnLst/>
              <a:rect l="l" t="t" r="r" b="b"/>
              <a:pathLst>
                <a:path w="12141200" h="11308715">
                  <a:moveTo>
                    <a:pt x="3903301" y="0"/>
                  </a:moveTo>
                  <a:lnTo>
                    <a:pt x="1181416" y="0"/>
                  </a:lnTo>
                  <a:lnTo>
                    <a:pt x="0" y="1614081"/>
                  </a:lnTo>
                  <a:lnTo>
                    <a:pt x="0" y="11308556"/>
                  </a:lnTo>
                  <a:lnTo>
                    <a:pt x="12140879" y="11308556"/>
                  </a:lnTo>
                  <a:lnTo>
                    <a:pt x="3903301" y="0"/>
                  </a:lnTo>
                  <a:close/>
                </a:path>
              </a:pathLst>
            </a:custGeom>
            <a:solidFill>
              <a:srgbClr val="04082A">
                <a:alpha val="5000"/>
              </a:srgbClr>
            </a:solidFill>
          </p:spPr>
          <p:txBody>
            <a:bodyPr wrap="square" lIns="0" tIns="0" rIns="0" bIns="0" rtlCol="0"/>
            <a:lstStyle/>
            <a:p>
              <a:endParaRPr dirty="0">
                <a:solidFill>
                  <a:srgbClr val="04092A"/>
                </a:solidFill>
              </a:endParaRPr>
            </a:p>
          </p:txBody>
        </p:sp>
        <p:sp>
          <p:nvSpPr>
            <p:cNvPr id="18" name="object 2"/>
            <p:cNvSpPr/>
            <p:nvPr/>
          </p:nvSpPr>
          <p:spPr>
            <a:xfrm>
              <a:off x="6329187" y="3717164"/>
              <a:ext cx="11086465" cy="7591425"/>
            </a:xfrm>
            <a:custGeom>
              <a:avLst/>
              <a:gdLst/>
              <a:ahLst/>
              <a:cxnLst/>
              <a:rect l="l" t="t" r="r" b="b"/>
              <a:pathLst>
                <a:path w="11086465" h="7591425">
                  <a:moveTo>
                    <a:pt x="5556473" y="0"/>
                  </a:moveTo>
                  <a:lnTo>
                    <a:pt x="0" y="7591391"/>
                  </a:lnTo>
                  <a:lnTo>
                    <a:pt x="11086328" y="7591391"/>
                  </a:lnTo>
                  <a:lnTo>
                    <a:pt x="5556473" y="0"/>
                  </a:lnTo>
                  <a:close/>
                </a:path>
              </a:pathLst>
            </a:custGeom>
            <a:solidFill>
              <a:srgbClr val="04082A">
                <a:alpha val="5000"/>
              </a:srgbClr>
            </a:solidFill>
          </p:spPr>
          <p:txBody>
            <a:bodyPr wrap="square" lIns="0" tIns="0" rIns="0" bIns="0" rtlCol="0"/>
            <a:lstStyle/>
            <a:p>
              <a:endParaRPr>
                <a:solidFill>
                  <a:srgbClr val="04092A"/>
                </a:solidFill>
              </a:endParaRPr>
            </a:p>
          </p:txBody>
        </p:sp>
      </p:grp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9ABA109-9A63-43F1-9E16-78D0854AAA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6669" y="741674"/>
            <a:ext cx="2233539" cy="1980183"/>
          </a:xfrm>
          <a:prstGeom prst="rect">
            <a:avLst/>
          </a:prstGeom>
        </p:spPr>
      </p:pic>
      <p:pic>
        <p:nvPicPr>
          <p:cNvPr id="1026" name="Picture 2" descr="C:\Users\Алекс\Desktop\images (1)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06423" y="224841"/>
            <a:ext cx="3003769" cy="3003769"/>
          </a:xfrm>
          <a:prstGeom prst="rect">
            <a:avLst/>
          </a:prstGeom>
          <a:noFill/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F15E18FA-05F3-4D5F-85BD-831E1177D632}"/>
              </a:ext>
            </a:extLst>
          </p:cNvPr>
          <p:cNvSpPr/>
          <p:nvPr/>
        </p:nvSpPr>
        <p:spPr>
          <a:xfrm>
            <a:off x="1111645" y="2415692"/>
            <a:ext cx="10465843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57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 </a:t>
            </a:r>
            <a:r>
              <a:rPr lang="en-GB" sz="3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VC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Meeting </a:t>
            </a:r>
          </a:p>
          <a:p>
            <a:pPr algn="ctr">
              <a:lnSpc>
                <a:spcPts val="5700"/>
              </a:lnSpc>
            </a:pP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INTOSAI WORKING GROUP </a:t>
            </a:r>
          </a:p>
          <a:p>
            <a:pPr algn="ctr">
              <a:lnSpc>
                <a:spcPts val="5700"/>
              </a:lnSpc>
            </a:pP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SDGs and KEY SUSTAINABLE DEVELOPMENT INDICATORS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0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3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March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GB" sz="3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2021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059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2EAF9265-13BE-5C41-A3AD-8AEE0EEA95A1}"/>
              </a:ext>
            </a:extLst>
          </p:cNvPr>
          <p:cNvSpPr txBox="1"/>
          <p:nvPr/>
        </p:nvSpPr>
        <p:spPr>
          <a:xfrm>
            <a:off x="776877" y="761062"/>
            <a:ext cx="10818921" cy="137473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>
              <a:lnSpc>
                <a:spcPts val="5000"/>
              </a:lnSpc>
            </a:pPr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5000"/>
              </a:lnSpc>
            </a:pPr>
            <a:endParaRPr lang="ru-RU" sz="4400" dirty="0">
              <a:solidFill>
                <a:srgbClr val="030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140282" y="6124776"/>
            <a:ext cx="10626338" cy="0"/>
          </a:xfrm>
          <a:prstGeom prst="line">
            <a:avLst/>
          </a:prstGeom>
          <a:ln w="15875">
            <a:solidFill>
              <a:srgbClr val="899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776875" y="1522878"/>
            <a:ext cx="10692075" cy="4619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Wingdings" panose="05000000000000000000" pitchFamily="2" charset="2"/>
              <a:buChar char="ü"/>
              <a:defRPr/>
            </a:pPr>
            <a:r>
              <a:rPr lang="en-US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 on the WGSDG KSDI activity in 2020 – 2021</a:t>
            </a: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Wingdings" panose="05000000000000000000" pitchFamily="2" charset="2"/>
              <a:buChar char="ü"/>
              <a:defRPr/>
            </a:pPr>
            <a:r>
              <a:rPr lang="en-US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of the WGSDG KSDI new members</a:t>
            </a: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Wingdings" panose="05000000000000000000" pitchFamily="2" charset="2"/>
              <a:buChar char="ü"/>
              <a:defRPr/>
            </a:pPr>
            <a:r>
              <a:rPr lang="en-US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of the WGSDG KSDI members on the experience of SDG auditing</a:t>
            </a: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Wingdings" panose="05000000000000000000" pitchFamily="2" charset="2"/>
              <a:buChar char="ü"/>
              <a:defRPr/>
            </a:pPr>
            <a:r>
              <a:rPr lang="en-US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 on WGSDG KSDI subprojects</a:t>
            </a:r>
          </a:p>
          <a:p>
            <a:pPr marL="1076325" lvl="1" indent="265113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GUID-5202 update</a:t>
            </a:r>
          </a:p>
          <a:p>
            <a:pPr marL="1076325" lvl="1" indent="265113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Guidelines on audit of the reliability of macroeconomic forecasts</a:t>
            </a: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Wingdings" panose="05000000000000000000" pitchFamily="2" charset="2"/>
              <a:buChar char="ü"/>
              <a:defRPr/>
            </a:pPr>
            <a:r>
              <a:rPr lang="en-US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of surveys’ results</a:t>
            </a:r>
          </a:p>
          <a:p>
            <a:pPr marL="1076325" lvl="1" indent="265113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survey on the experience of SDG 4 and SDG 8 audit</a:t>
            </a:r>
          </a:p>
          <a:p>
            <a:pPr marL="1076325" lvl="1" indent="265113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questionnaire on the assessment of macroeconomic forecasts</a:t>
            </a: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Wingdings" panose="05000000000000000000" pitchFamily="2" charset="2"/>
              <a:buChar char="ü"/>
              <a:defRPr/>
            </a:pPr>
            <a:r>
              <a:rPr lang="en-US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 of INTOSAI Chair Conference topics on SDG auditing</a:t>
            </a: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Wingdings" panose="05000000000000000000" pitchFamily="2" charset="2"/>
              <a:buChar char="ü"/>
              <a:defRPr/>
            </a:pPr>
            <a:r>
              <a:rPr lang="en-US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 of the WGSDG KSDI Action Plan for 2021-2022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t>2</a:t>
            </a:fld>
            <a:endParaRPr lang="ru-RU"/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48F8BFCD-5668-4261-B9D0-3DABC1745096}"/>
              </a:ext>
            </a:extLst>
          </p:cNvPr>
          <p:cNvCxnSpPr/>
          <p:nvPr/>
        </p:nvCxnSpPr>
        <p:spPr>
          <a:xfrm>
            <a:off x="1140282" y="6124776"/>
            <a:ext cx="10626338" cy="0"/>
          </a:xfrm>
          <a:prstGeom prst="line">
            <a:avLst/>
          </a:prstGeom>
          <a:ln w="15875">
            <a:solidFill>
              <a:srgbClr val="899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21304EE-96C3-406C-8284-0AD20966D015}"/>
              </a:ext>
            </a:extLst>
          </p:cNvPr>
          <p:cNvSpPr/>
          <p:nvPr/>
        </p:nvSpPr>
        <p:spPr>
          <a:xfrm>
            <a:off x="1140282" y="6343651"/>
            <a:ext cx="10626337" cy="276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latin typeface="TT Jenevers" panose="02000505070000020003" pitchFamily="2" charset="-52"/>
              </a:rPr>
              <a:t>     WG SDG KSDI </a:t>
            </a:r>
            <a:r>
              <a:rPr lang="ru-RU" sz="1200" i="1" dirty="0">
                <a:latin typeface="TT Jenevers" panose="02000505070000020003" pitchFamily="2" charset="-52"/>
              </a:rPr>
              <a:t> </a:t>
            </a:r>
            <a:r>
              <a:rPr lang="en-US" sz="1200" i="1" dirty="0">
                <a:latin typeface="TT Jenevers" panose="02000505070000020003" pitchFamily="2" charset="-52"/>
              </a:rPr>
              <a:t>Second Videoconference meeting </a:t>
            </a:r>
            <a:endParaRPr lang="ru-RU" sz="1200" i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C22A8E0-F1B8-4452-80B9-8C8F30146C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0282" y="6355472"/>
            <a:ext cx="238352" cy="234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312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9"/>
          <p:cNvGrpSpPr/>
          <p:nvPr/>
        </p:nvGrpSpPr>
        <p:grpSpPr>
          <a:xfrm>
            <a:off x="0" y="20105"/>
            <a:ext cx="10696480" cy="6945674"/>
            <a:chOff x="0" y="0"/>
            <a:chExt cx="17415652" cy="11308715"/>
          </a:xfrm>
        </p:grpSpPr>
        <p:sp>
          <p:nvSpPr>
            <p:cNvPr id="19" name="object 3"/>
            <p:cNvSpPr/>
            <p:nvPr/>
          </p:nvSpPr>
          <p:spPr>
            <a:xfrm>
              <a:off x="0" y="0"/>
              <a:ext cx="12141200" cy="11308715"/>
            </a:xfrm>
            <a:custGeom>
              <a:avLst/>
              <a:gdLst/>
              <a:ahLst/>
              <a:cxnLst/>
              <a:rect l="l" t="t" r="r" b="b"/>
              <a:pathLst>
                <a:path w="12141200" h="11308715">
                  <a:moveTo>
                    <a:pt x="3903301" y="0"/>
                  </a:moveTo>
                  <a:lnTo>
                    <a:pt x="1181416" y="0"/>
                  </a:lnTo>
                  <a:lnTo>
                    <a:pt x="0" y="1614081"/>
                  </a:lnTo>
                  <a:lnTo>
                    <a:pt x="0" y="11308556"/>
                  </a:lnTo>
                  <a:lnTo>
                    <a:pt x="12140879" y="11308556"/>
                  </a:lnTo>
                  <a:lnTo>
                    <a:pt x="3903301" y="0"/>
                  </a:lnTo>
                  <a:close/>
                </a:path>
              </a:pathLst>
            </a:custGeom>
            <a:solidFill>
              <a:srgbClr val="04082A">
                <a:alpha val="5000"/>
              </a:srgbClr>
            </a:solidFill>
          </p:spPr>
          <p:txBody>
            <a:bodyPr wrap="square" lIns="0" tIns="0" rIns="0" bIns="0" rtlCol="0"/>
            <a:lstStyle/>
            <a:p>
              <a:endParaRPr dirty="0">
                <a:solidFill>
                  <a:srgbClr val="04092A"/>
                </a:solidFill>
              </a:endParaRPr>
            </a:p>
          </p:txBody>
        </p:sp>
        <p:sp>
          <p:nvSpPr>
            <p:cNvPr id="18" name="object 2"/>
            <p:cNvSpPr/>
            <p:nvPr/>
          </p:nvSpPr>
          <p:spPr>
            <a:xfrm>
              <a:off x="6329187" y="3717164"/>
              <a:ext cx="11086465" cy="7591425"/>
            </a:xfrm>
            <a:custGeom>
              <a:avLst/>
              <a:gdLst/>
              <a:ahLst/>
              <a:cxnLst/>
              <a:rect l="l" t="t" r="r" b="b"/>
              <a:pathLst>
                <a:path w="11086465" h="7591425">
                  <a:moveTo>
                    <a:pt x="5556473" y="0"/>
                  </a:moveTo>
                  <a:lnTo>
                    <a:pt x="0" y="7591391"/>
                  </a:lnTo>
                  <a:lnTo>
                    <a:pt x="11086328" y="7591391"/>
                  </a:lnTo>
                  <a:lnTo>
                    <a:pt x="5556473" y="0"/>
                  </a:lnTo>
                  <a:close/>
                </a:path>
              </a:pathLst>
            </a:custGeom>
            <a:solidFill>
              <a:srgbClr val="04082A">
                <a:alpha val="5000"/>
              </a:srgbClr>
            </a:solidFill>
          </p:spPr>
          <p:txBody>
            <a:bodyPr wrap="square" lIns="0" tIns="0" rIns="0" bIns="0" rtlCol="0"/>
            <a:lstStyle/>
            <a:p>
              <a:endParaRPr>
                <a:solidFill>
                  <a:srgbClr val="04092A"/>
                </a:solidFill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DEF083C-F7B5-4788-B69A-8E3D4A72F632}"/>
              </a:ext>
            </a:extLst>
          </p:cNvPr>
          <p:cNvSpPr txBox="1"/>
          <p:nvPr/>
        </p:nvSpPr>
        <p:spPr>
          <a:xfrm>
            <a:off x="1925515" y="4633546"/>
            <a:ext cx="9027498" cy="1499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666"/>
              </a:lnSpc>
            </a:pPr>
            <a:endParaRPr lang="en-US" sz="32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ts val="2666"/>
              </a:lnSpc>
            </a:pP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Mr. Dmitry Zaitsev</a:t>
            </a:r>
          </a:p>
          <a:p>
            <a:pPr algn="r">
              <a:lnSpc>
                <a:spcPts val="2666"/>
              </a:lnSpc>
            </a:pPr>
            <a:endParaRPr lang="ru-RU" sz="11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ts val="2666"/>
              </a:lnSpc>
            </a:pP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 of the WG SDG KSDI Secretariat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F15E18FA-05F3-4D5F-85BD-831E1177D632}"/>
              </a:ext>
            </a:extLst>
          </p:cNvPr>
          <p:cNvSpPr/>
          <p:nvPr/>
        </p:nvSpPr>
        <p:spPr>
          <a:xfrm>
            <a:off x="577624" y="2813538"/>
            <a:ext cx="1123583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WG SDG KSDI Annual Report</a:t>
            </a:r>
            <a:endParaRPr lang="en-US" sz="4400" dirty="0">
              <a:solidFill>
                <a:srgbClr val="0409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Grafik 5">
            <a:extLst>
              <a:ext uri="{FF2B5EF4-FFF2-40B4-BE49-F238E27FC236}">
                <a16:creationId xmlns:a16="http://schemas.microsoft.com/office/drawing/2014/main" id="{0D976B55-B193-4D3D-8C6A-225CE0630D06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574823" y="553516"/>
            <a:ext cx="1779360" cy="1749626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9ABA109-9A63-43F1-9E16-78D0854AAA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392" y="741675"/>
            <a:ext cx="1809306" cy="160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059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2EAF9265-13BE-5C41-A3AD-8AEE0EEA95A1}"/>
              </a:ext>
            </a:extLst>
          </p:cNvPr>
          <p:cNvSpPr txBox="1"/>
          <p:nvPr/>
        </p:nvSpPr>
        <p:spPr>
          <a:xfrm>
            <a:off x="776877" y="761062"/>
            <a:ext cx="10818921" cy="137473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WG SDG KSDI Philosophy and Principles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140282" y="6124776"/>
            <a:ext cx="10626338" cy="0"/>
          </a:xfrm>
          <a:prstGeom prst="line">
            <a:avLst/>
          </a:prstGeom>
          <a:ln w="15875">
            <a:solidFill>
              <a:srgbClr val="899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795697" y="2427487"/>
            <a:ext cx="10692075" cy="2814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 fontAlgn="base">
              <a:lnSpc>
                <a:spcPct val="150000"/>
              </a:lnSpc>
              <a:buClr>
                <a:srgbClr val="CC0000"/>
              </a:buClr>
              <a:buSzPct val="140000"/>
              <a:defRPr/>
            </a:pPr>
            <a:r>
              <a:rPr lang="en-US" sz="2000" b="1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Five Principles</a:t>
            </a: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Practical applicability</a:t>
            </a:r>
            <a:endParaRPr lang="ru-RU" sz="2000" dirty="0">
              <a:solidFill>
                <a:srgbClr val="030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Effective communication</a:t>
            </a: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Openness and inclusiveness</a:t>
            </a: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management</a:t>
            </a: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Innovation</a:t>
            </a:r>
            <a:endParaRPr lang="ru-RU" sz="2000" dirty="0">
              <a:solidFill>
                <a:srgbClr val="030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t>4</a:t>
            </a:fld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36862846-546A-4283-AF2D-E7BA51566088}"/>
              </a:ext>
            </a:extLst>
          </p:cNvPr>
          <p:cNvSpPr/>
          <p:nvPr/>
        </p:nvSpPr>
        <p:spPr>
          <a:xfrm>
            <a:off x="1140282" y="6343651"/>
            <a:ext cx="10626337" cy="276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latin typeface="TT Jenevers" panose="02000505070000020003" pitchFamily="2" charset="-52"/>
              </a:rPr>
              <a:t>     WG SDG KSDI </a:t>
            </a:r>
            <a:r>
              <a:rPr lang="ru-RU" sz="1200" i="1" dirty="0">
                <a:latin typeface="TT Jenevers" panose="02000505070000020003" pitchFamily="2" charset="-52"/>
              </a:rPr>
              <a:t> </a:t>
            </a:r>
            <a:r>
              <a:rPr lang="en-US" sz="1200" i="1" dirty="0">
                <a:latin typeface="TT Jenevers" panose="02000505070000020003" pitchFamily="2" charset="-52"/>
              </a:rPr>
              <a:t>Second Videoconference meeting </a:t>
            </a:r>
            <a:endParaRPr lang="ru-RU" sz="1200" i="1" dirty="0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2507359-95F9-49E4-933F-05ED440AD9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0282" y="6355472"/>
            <a:ext cx="238352" cy="234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712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2EAF9265-13BE-5C41-A3AD-8AEE0EEA95A1}"/>
              </a:ext>
            </a:extLst>
          </p:cNvPr>
          <p:cNvSpPr txBox="1"/>
          <p:nvPr/>
        </p:nvSpPr>
        <p:spPr>
          <a:xfrm>
            <a:off x="776877" y="761062"/>
            <a:ext cx="10818921" cy="73353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ru-RU"/>
            </a:defPPr>
            <a:lvl1pPr>
              <a:lnSpc>
                <a:spcPts val="5000"/>
              </a:lnSpc>
              <a:defRPr sz="44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WG SDG KSDI Events</a:t>
            </a:r>
            <a:endParaRPr lang="ru-RU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140282" y="6124776"/>
            <a:ext cx="10626338" cy="0"/>
          </a:xfrm>
          <a:prstGeom prst="line">
            <a:avLst/>
          </a:prstGeom>
          <a:ln w="15875">
            <a:solidFill>
              <a:srgbClr val="899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795697" y="2088279"/>
            <a:ext cx="10692075" cy="2814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Panel Discussion “Implementing the SDGs in Russia: Challenges and Opportunities” under the Strategic Planning Leaders Forum 2020-2021</a:t>
            </a:r>
            <a:r>
              <a:rPr lang="ru-RU" sz="20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0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October, 2020</a:t>
            </a:r>
            <a:r>
              <a:rPr lang="ru-RU" sz="20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endParaRPr lang="ru-RU" sz="2000" dirty="0">
              <a:solidFill>
                <a:srgbClr val="030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WGSDG KSDI Webinar on PFM Reporting framework and Guidance on audit of reliability of macroeconomic forecasts </a:t>
            </a:r>
            <a:r>
              <a:rPr lang="ru-RU" sz="20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October, 2020</a:t>
            </a:r>
            <a:r>
              <a:rPr lang="ru-RU" sz="20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endParaRPr lang="ru-RU" sz="2000" dirty="0">
              <a:solidFill>
                <a:srgbClr val="030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t>5</a:t>
            </a:fld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36862846-546A-4283-AF2D-E7BA51566088}"/>
              </a:ext>
            </a:extLst>
          </p:cNvPr>
          <p:cNvSpPr/>
          <p:nvPr/>
        </p:nvSpPr>
        <p:spPr>
          <a:xfrm>
            <a:off x="1140282" y="6343651"/>
            <a:ext cx="10626337" cy="276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latin typeface="TT Jenevers" panose="02000505070000020003" pitchFamily="2" charset="-52"/>
              </a:rPr>
              <a:t>     WG SDG KSDI </a:t>
            </a:r>
            <a:r>
              <a:rPr lang="ru-RU" sz="1200" i="1" dirty="0">
                <a:latin typeface="TT Jenevers" panose="02000505070000020003" pitchFamily="2" charset="-52"/>
              </a:rPr>
              <a:t> </a:t>
            </a:r>
            <a:r>
              <a:rPr lang="en-US" sz="1200" i="1" dirty="0">
                <a:latin typeface="TT Jenevers" panose="02000505070000020003" pitchFamily="2" charset="-52"/>
              </a:rPr>
              <a:t>Second Videoconference meeting </a:t>
            </a:r>
            <a:endParaRPr lang="ru-RU" sz="1200" i="1" dirty="0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2507359-95F9-49E4-933F-05ED440AD9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0282" y="6355472"/>
            <a:ext cx="238352" cy="234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895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2EAF9265-13BE-5C41-A3AD-8AEE0EEA95A1}"/>
              </a:ext>
            </a:extLst>
          </p:cNvPr>
          <p:cNvSpPr txBox="1"/>
          <p:nvPr/>
        </p:nvSpPr>
        <p:spPr>
          <a:xfrm>
            <a:off x="776877" y="761062"/>
            <a:ext cx="10818921" cy="73353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ru-RU"/>
            </a:defPPr>
            <a:lvl1pPr>
              <a:lnSpc>
                <a:spcPts val="5000"/>
              </a:lnSpc>
              <a:defRPr sz="44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WG SDG KSDI Projects</a:t>
            </a:r>
            <a:endParaRPr lang="ru-RU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140282" y="6124776"/>
            <a:ext cx="10626338" cy="0"/>
          </a:xfrm>
          <a:prstGeom prst="line">
            <a:avLst/>
          </a:prstGeom>
          <a:ln w="15875">
            <a:solidFill>
              <a:srgbClr val="899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795697" y="2088279"/>
            <a:ext cx="10692075" cy="2959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just" fontAlgn="base">
              <a:lnSpc>
                <a:spcPct val="20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Guidelines on audit of the reliability of macroeconomic forecasts</a:t>
            </a:r>
          </a:p>
          <a:p>
            <a:pPr marL="285750" lvl="1" indent="-285750" algn="just" fontAlgn="base">
              <a:lnSpc>
                <a:spcPct val="20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GUID-5202 update activity</a:t>
            </a:r>
          </a:p>
          <a:p>
            <a:pPr marL="285750" lvl="1" indent="-285750" algn="just" fontAlgn="base">
              <a:lnSpc>
                <a:spcPct val="20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Pilot Project on support of SDG auditing in CIS member States</a:t>
            </a:r>
          </a:p>
          <a:p>
            <a:pPr marL="285750" lvl="1" indent="-285750" algn="just" fontAlgn="base">
              <a:lnSpc>
                <a:spcPct val="20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Participation in the activity of INTOSAI CoP on the SDGs</a:t>
            </a: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endParaRPr lang="ru-RU" sz="2000" dirty="0">
              <a:solidFill>
                <a:srgbClr val="030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t>6</a:t>
            </a:fld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36862846-546A-4283-AF2D-E7BA51566088}"/>
              </a:ext>
            </a:extLst>
          </p:cNvPr>
          <p:cNvSpPr/>
          <p:nvPr/>
        </p:nvSpPr>
        <p:spPr>
          <a:xfrm>
            <a:off x="1140282" y="6343651"/>
            <a:ext cx="10626337" cy="276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latin typeface="TT Jenevers" panose="02000505070000020003" pitchFamily="2" charset="-52"/>
              </a:rPr>
              <a:t>     WG SDG KSDI </a:t>
            </a:r>
            <a:r>
              <a:rPr lang="ru-RU" sz="1200" i="1" dirty="0">
                <a:latin typeface="TT Jenevers" panose="02000505070000020003" pitchFamily="2" charset="-52"/>
              </a:rPr>
              <a:t> </a:t>
            </a:r>
            <a:r>
              <a:rPr lang="en-US" sz="1200" i="1" dirty="0">
                <a:latin typeface="TT Jenevers" panose="02000505070000020003" pitchFamily="2" charset="-52"/>
              </a:rPr>
              <a:t>Second Videoconference meeting </a:t>
            </a:r>
            <a:endParaRPr lang="ru-RU" sz="1200" i="1" dirty="0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2507359-95F9-49E4-933F-05ED440AD9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0282" y="6355472"/>
            <a:ext cx="238352" cy="234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367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2EAF9265-13BE-5C41-A3AD-8AEE0EEA95A1}"/>
              </a:ext>
            </a:extLst>
          </p:cNvPr>
          <p:cNvSpPr txBox="1"/>
          <p:nvPr/>
        </p:nvSpPr>
        <p:spPr>
          <a:xfrm>
            <a:off x="776877" y="761062"/>
            <a:ext cx="10818921" cy="137473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ru-RU"/>
            </a:defPPr>
            <a:lvl1pPr>
              <a:lnSpc>
                <a:spcPts val="5000"/>
              </a:lnSpc>
              <a:defRPr sz="44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WGSDG KSDI Survey on the Experience of SDG 4 and SDG 8 Audit</a:t>
            </a:r>
            <a:endParaRPr lang="ru-RU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140282" y="6124776"/>
            <a:ext cx="10626338" cy="0"/>
          </a:xfrm>
          <a:prstGeom prst="line">
            <a:avLst/>
          </a:prstGeom>
          <a:ln w="15875">
            <a:solidFill>
              <a:srgbClr val="899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776877" y="2226402"/>
            <a:ext cx="10818921" cy="3604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Wingdings" panose="05000000000000000000" pitchFamily="2" charset="2"/>
              <a:buChar char="ü"/>
              <a:defRPr/>
            </a:pPr>
            <a:r>
              <a:rPr lang="en-US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survey shows that SAIs have already been conducting or plan to conduct an audit of SDG 4 and SDG 8 implementation   </a:t>
            </a:r>
          </a:p>
          <a:p>
            <a:pPr marL="342900" lvl="1" indent="-34290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Wingdings" panose="05000000000000000000" pitchFamily="2" charset="2"/>
              <a:buChar char="ü"/>
              <a:defRPr/>
            </a:pPr>
            <a:endParaRPr lang="en-US" sz="1000" dirty="0">
              <a:solidFill>
                <a:srgbClr val="030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SAIs provided answers for the questionnaire (Austria, Azerbaijan, Belarus, Bulgaria, China, Slovakia, Kuwait, Peru)</a:t>
            </a: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SAIs conducted or plan to conduct audit of SDG 4 in 2021, and 4 SAIs are ready to participate in joint parallel audits</a:t>
            </a: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 of the responded SAIs had already conducted the audit of SDG 8, including the audit of institutions of innovative development, and plan to continue their audit activities in 2021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t>7</a:t>
            </a:fld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267C53EE-140E-4331-ADD9-82EAA7D17269}"/>
              </a:ext>
            </a:extLst>
          </p:cNvPr>
          <p:cNvSpPr/>
          <p:nvPr/>
        </p:nvSpPr>
        <p:spPr>
          <a:xfrm>
            <a:off x="1140282" y="6343651"/>
            <a:ext cx="10626337" cy="276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latin typeface="TT Jenevers" panose="02000505070000020003" pitchFamily="2" charset="-52"/>
              </a:rPr>
              <a:t>     WG SDG KSDI </a:t>
            </a:r>
            <a:r>
              <a:rPr lang="ru-RU" sz="1200" i="1" dirty="0">
                <a:latin typeface="TT Jenevers" panose="02000505070000020003" pitchFamily="2" charset="-52"/>
              </a:rPr>
              <a:t> </a:t>
            </a:r>
            <a:r>
              <a:rPr lang="en-US" sz="1200" i="1" dirty="0">
                <a:latin typeface="TT Jenevers" panose="02000505070000020003" pitchFamily="2" charset="-52"/>
              </a:rPr>
              <a:t>Second Videoconference meeting </a:t>
            </a:r>
            <a:endParaRPr lang="ru-RU" sz="1200" i="1" dirty="0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D0EB6E39-85D9-4E6F-8BC9-7C2A3CEFFD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0282" y="6355472"/>
            <a:ext cx="238352" cy="234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354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2EAF9265-13BE-5C41-A3AD-8AEE0EEA95A1}"/>
              </a:ext>
            </a:extLst>
          </p:cNvPr>
          <p:cNvSpPr txBox="1"/>
          <p:nvPr/>
        </p:nvSpPr>
        <p:spPr>
          <a:xfrm>
            <a:off x="776877" y="540626"/>
            <a:ext cx="10818921" cy="72712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ru-RU"/>
            </a:defPPr>
            <a:lvl1pPr>
              <a:lnSpc>
                <a:spcPts val="5000"/>
              </a:lnSpc>
              <a:defRPr sz="44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Openness and inclusiveness</a:t>
            </a:r>
            <a:endParaRPr lang="ru-RU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140282" y="6124776"/>
            <a:ext cx="10626338" cy="0"/>
          </a:xfrm>
          <a:prstGeom prst="line">
            <a:avLst/>
          </a:prstGeom>
          <a:ln w="15875">
            <a:solidFill>
              <a:srgbClr val="899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776877" y="2349683"/>
            <a:ext cx="10692075" cy="20451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 fontAlgn="base">
              <a:buClr>
                <a:srgbClr val="CC0000"/>
              </a:buClr>
              <a:buSzPct val="140000"/>
              <a:defRPr/>
            </a:pPr>
            <a:r>
              <a:rPr lang="en-US" sz="2000" b="1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opportunities for cooperation</a:t>
            </a:r>
          </a:p>
          <a:p>
            <a:pPr marL="0" lvl="1" algn="just" fontAlgn="base">
              <a:buClr>
                <a:srgbClr val="CC0000"/>
              </a:buClr>
              <a:buSzPct val="140000"/>
              <a:defRPr/>
            </a:pPr>
            <a:endParaRPr lang="ru-RU" sz="2000" dirty="0">
              <a:solidFill>
                <a:srgbClr val="030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Wingdings" panose="05000000000000000000" pitchFamily="2" charset="2"/>
              <a:buChar char="Ø"/>
              <a:defRPr/>
            </a:pPr>
            <a:r>
              <a:rPr lang="ru-RU" sz="20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Cooperation with INTOSAI Working group on Big Data</a:t>
            </a:r>
          </a:p>
          <a:p>
            <a:pPr marL="342900" lvl="1" indent="-34290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Wingdings" panose="05000000000000000000" pitchFamily="2" charset="2"/>
              <a:buChar char="Ø"/>
              <a:defRPr/>
            </a:pPr>
            <a:endParaRPr lang="ru-RU" sz="2000" dirty="0">
              <a:solidFill>
                <a:srgbClr val="030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Wingdings" panose="05000000000000000000" pitchFamily="2" charset="2"/>
              <a:buChar char="Ø"/>
              <a:defRPr/>
            </a:pPr>
            <a:r>
              <a:rPr lang="ru-RU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Cooperation with </a:t>
            </a:r>
            <a:r>
              <a:rPr lang="en-US" sz="20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EUROSA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endParaRPr lang="en-US" sz="2000" dirty="0">
              <a:solidFill>
                <a:srgbClr val="030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t>8</a:t>
            </a:fld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194390ED-37FC-4313-BE69-C68E976485CD}"/>
              </a:ext>
            </a:extLst>
          </p:cNvPr>
          <p:cNvSpPr/>
          <p:nvPr/>
        </p:nvSpPr>
        <p:spPr>
          <a:xfrm>
            <a:off x="1140282" y="6343651"/>
            <a:ext cx="10626337" cy="276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latin typeface="TT Jenevers" panose="02000505070000020003" pitchFamily="2" charset="-52"/>
              </a:rPr>
              <a:t>     WG SDG KSDI</a:t>
            </a:r>
            <a:r>
              <a:rPr lang="ru-RU" sz="1200" i="1" dirty="0">
                <a:latin typeface="TT Jenevers" panose="02000505070000020003" pitchFamily="2" charset="-52"/>
              </a:rPr>
              <a:t> </a:t>
            </a:r>
            <a:r>
              <a:rPr lang="en-US" sz="1200" i="1" dirty="0">
                <a:latin typeface="TT Jenevers" panose="02000505070000020003" pitchFamily="2" charset="-52"/>
              </a:rPr>
              <a:t>Second Videoconference meeting </a:t>
            </a:r>
            <a:endParaRPr lang="ru-RU" sz="1200" i="1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A75145D-87D2-4DCB-8EF5-CD6D323C7D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0282" y="6355472"/>
            <a:ext cx="238352" cy="234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75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9"/>
          <p:cNvGrpSpPr/>
          <p:nvPr/>
        </p:nvGrpSpPr>
        <p:grpSpPr>
          <a:xfrm>
            <a:off x="0" y="20105"/>
            <a:ext cx="10696480" cy="6945674"/>
            <a:chOff x="0" y="0"/>
            <a:chExt cx="17415652" cy="11308715"/>
          </a:xfrm>
        </p:grpSpPr>
        <p:sp>
          <p:nvSpPr>
            <p:cNvPr id="19" name="object 3"/>
            <p:cNvSpPr/>
            <p:nvPr/>
          </p:nvSpPr>
          <p:spPr>
            <a:xfrm>
              <a:off x="0" y="0"/>
              <a:ext cx="12141200" cy="11308715"/>
            </a:xfrm>
            <a:custGeom>
              <a:avLst/>
              <a:gdLst/>
              <a:ahLst/>
              <a:cxnLst/>
              <a:rect l="l" t="t" r="r" b="b"/>
              <a:pathLst>
                <a:path w="12141200" h="11308715">
                  <a:moveTo>
                    <a:pt x="3903301" y="0"/>
                  </a:moveTo>
                  <a:lnTo>
                    <a:pt x="1181416" y="0"/>
                  </a:lnTo>
                  <a:lnTo>
                    <a:pt x="0" y="1614081"/>
                  </a:lnTo>
                  <a:lnTo>
                    <a:pt x="0" y="11308556"/>
                  </a:lnTo>
                  <a:lnTo>
                    <a:pt x="12140879" y="11308556"/>
                  </a:lnTo>
                  <a:lnTo>
                    <a:pt x="3903301" y="0"/>
                  </a:lnTo>
                  <a:close/>
                </a:path>
              </a:pathLst>
            </a:custGeom>
            <a:solidFill>
              <a:srgbClr val="04082A">
                <a:alpha val="5000"/>
              </a:srgbClr>
            </a:solidFill>
          </p:spPr>
          <p:txBody>
            <a:bodyPr wrap="square" lIns="0" tIns="0" rIns="0" bIns="0" rtlCol="0"/>
            <a:lstStyle/>
            <a:p>
              <a:endParaRPr dirty="0">
                <a:solidFill>
                  <a:srgbClr val="04092A"/>
                </a:solidFill>
              </a:endParaRPr>
            </a:p>
          </p:txBody>
        </p:sp>
        <p:sp>
          <p:nvSpPr>
            <p:cNvPr id="18" name="object 2"/>
            <p:cNvSpPr/>
            <p:nvPr/>
          </p:nvSpPr>
          <p:spPr>
            <a:xfrm>
              <a:off x="6329187" y="3717164"/>
              <a:ext cx="11086465" cy="7591425"/>
            </a:xfrm>
            <a:custGeom>
              <a:avLst/>
              <a:gdLst/>
              <a:ahLst/>
              <a:cxnLst/>
              <a:rect l="l" t="t" r="r" b="b"/>
              <a:pathLst>
                <a:path w="11086465" h="7591425">
                  <a:moveTo>
                    <a:pt x="5556473" y="0"/>
                  </a:moveTo>
                  <a:lnTo>
                    <a:pt x="0" y="7591391"/>
                  </a:lnTo>
                  <a:lnTo>
                    <a:pt x="11086328" y="7591391"/>
                  </a:lnTo>
                  <a:lnTo>
                    <a:pt x="5556473" y="0"/>
                  </a:lnTo>
                  <a:close/>
                </a:path>
              </a:pathLst>
            </a:custGeom>
            <a:solidFill>
              <a:srgbClr val="04082A">
                <a:alpha val="5000"/>
              </a:srgbClr>
            </a:solidFill>
          </p:spPr>
          <p:txBody>
            <a:bodyPr wrap="square" lIns="0" tIns="0" rIns="0" bIns="0" rtlCol="0"/>
            <a:lstStyle/>
            <a:p>
              <a:endParaRPr>
                <a:solidFill>
                  <a:srgbClr val="04092A"/>
                </a:solidFill>
              </a:endParaRPr>
            </a:p>
          </p:txBody>
        </p:sp>
      </p:grp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F15E18FA-05F3-4D5F-85BD-831E1177D632}"/>
              </a:ext>
            </a:extLst>
          </p:cNvPr>
          <p:cNvSpPr/>
          <p:nvPr/>
        </p:nvSpPr>
        <p:spPr>
          <a:xfrm>
            <a:off x="381922" y="3462468"/>
            <a:ext cx="1111682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</a:t>
            </a:r>
            <a:r>
              <a:rPr lang="en-US" sz="44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en-US" sz="4400" b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9ABA109-9A63-43F1-9E16-78D0854AAA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392" y="741675"/>
            <a:ext cx="1809306" cy="1604072"/>
          </a:xfrm>
          <a:prstGeom prst="rect">
            <a:avLst/>
          </a:prstGeom>
        </p:spPr>
      </p:pic>
      <p:pic>
        <p:nvPicPr>
          <p:cNvPr id="11" name="Picture 2" descr="C:\Users\Алекс\Desktop\images (1)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690681" y="224841"/>
            <a:ext cx="3003769" cy="30037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230596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B3765E1BD9482445A2C246B4FA1E6FD0" ma:contentTypeVersion="0" ma:contentTypeDescription="Создание документа." ma:contentTypeScope="" ma:versionID="5a5a29a8e03587c2e4f256aefa6102ad">
  <xsd:schema xmlns:xsd="http://www.w3.org/2001/XMLSchema" xmlns:xs="http://www.w3.org/2001/XMLSchema" xmlns:p="http://schemas.microsoft.com/office/2006/metadata/properties" xmlns:ns2="c36334b5-d259-44e6-bd9b-b4f02e616251" targetNamespace="http://schemas.microsoft.com/office/2006/metadata/properties" ma:root="true" ma:fieldsID="14eb694a142107f7f694bf1de505808f" ns2:_="">
    <xsd:import namespace="c36334b5-d259-44e6-bd9b-b4f02e616251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6334b5-d259-44e6-bd9b-b4f02e616251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9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13D24BD-E062-424E-9F4D-F6478D7D211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0712D26-82F8-427A-87A8-1CA3324039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6334b5-d259-44e6-bd9b-b4f02e6162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ECA6307-FF25-4B17-B18F-5E199514337A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3EDD012E-6C61-43D6-A003-3341EEBADFA1}">
  <ds:schemaRefs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  <ds:schemaRef ds:uri="http://purl.org/dc/terms/"/>
    <ds:schemaRef ds:uri="c36334b5-d259-44e6-bd9b-b4f02e616251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10846</TotalTime>
  <Words>504</Words>
  <Application>Microsoft Office PowerPoint</Application>
  <PresentationFormat>Широкоэкранный</PresentationFormat>
  <Paragraphs>96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TT Jenevers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user</cp:lastModifiedBy>
  <cp:revision>585</cp:revision>
  <cp:lastPrinted>2020-02-26T11:28:22Z</cp:lastPrinted>
  <dcterms:created xsi:type="dcterms:W3CDTF">2019-11-26T11:58:18Z</dcterms:created>
  <dcterms:modified xsi:type="dcterms:W3CDTF">2021-03-31T07:54:44Z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0x010100B3765E1BD9482445A2C246B4FA1E6FD0</vt:lpwstr>
  </property>
</Properties>
</file>