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3" r:id="rId2"/>
    <p:sldId id="475" r:id="rId3"/>
    <p:sldId id="479" r:id="rId4"/>
    <p:sldId id="474" r:id="rId5"/>
    <p:sldId id="480" r:id="rId6"/>
    <p:sldId id="476" r:id="rId7"/>
    <p:sldId id="481" r:id="rId8"/>
    <p:sldId id="48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99955-A002-4D2D-992C-91D73A3AEBB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F8978-AB16-463E-A91A-6EEB21DEB8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764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6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237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96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362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588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27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56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6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C87EC3-5B33-4AEA-A16D-C759088FB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976F8D1-A6AA-40B0-9A77-9DAB4E97E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50C7A69-86AA-47F6-8359-13D078BB6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5FFEDB-A4AE-4157-A659-F0C09D51E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0683B64-34F3-47CD-A066-5C8B64B2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0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5FDE38-72E4-4885-9B67-71E9E6F38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0C1AC81-B898-4569-B1E7-14983AC14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86C4BEB-EEB0-44E9-9E64-2B1930A1B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15DE612-F2D3-47BD-9B4F-0B07D912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FD713BC-C353-45DA-B7CD-22B86320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3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2E72A76-1134-4F65-A52B-51D78FC01C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15C51BF-2712-489A-9679-D4F031CA5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1D51D62-DFEB-41BF-AE25-31C342B6E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2A9154-70D1-462D-A6D3-821CB3CB9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6369C53-C1FF-4E2D-8B93-E0D1A8C6C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64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345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CCE494-50A2-477A-B78D-F3CEA71D3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03ABAB-F93E-4721-956C-C6F9612E8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90CCE1D-7588-45F3-8FB2-77EB957E4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A04A722-1662-45C1-A2DF-114F81256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1712B6D-5C7F-4945-B08A-83D7D04C8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82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236669-8D59-44AD-A884-5A5EA1D33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D83E61B-3DC2-4138-AFDD-73D647D16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58D16D-9554-417D-80E4-F23544B9C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431C12C-016F-4E8D-8EB6-3A2873589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74CA57D-3988-4D97-AB01-B1F4AF1CB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929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7D691F-7E13-40EA-B18E-8C27A9059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0887258-6A92-4B82-9CF1-AF95E16453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5F6960A-C89F-4346-AD6B-71F950F3A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9816B3F-A707-41F1-8C78-2F52CA60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BFCBE7C-2EB7-4E89-96B4-9237CA891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AFD2A36-204F-4F1E-8384-D02FFEBB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1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DBD521-23C9-4361-AADA-4DF4888E1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C456857-3C60-4E57-B23F-6ABBF5D8B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D52EC82-85BD-4784-8461-3BA7CDF16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D7EE8B5-74A6-4FE1-8F67-F09851F17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9B5F004-9980-42BA-A83D-82C716812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7D97C21-827C-437E-BDB7-B1DB9C6FA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69D41AD-174A-4835-9142-17D0A2EC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595F321-4CE8-4298-84B9-B2A3707A6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9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75A302-38EA-4287-850D-39C760A3C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9963332-EC21-463F-8FD6-988BD3997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F2FE5AD-3FF5-4027-BC4A-B6470752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030134B-B407-41AD-8515-6770D6C8B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3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C70627C-1448-4C95-8044-2449A611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47A477D-9500-48A7-89D7-613B17DFC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BC2E536-0FB5-410E-9954-5B1E4970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8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F658D5-FA09-4498-B884-CC118FD81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755472-F8D2-44BC-909F-82CF3A4C3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A17F076-B204-4907-8462-4B72528B9E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AB59FC2-5BE5-409E-8003-DB1B2117D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4370B85-689A-465A-98F3-A613C134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ADCBF5A-9BEB-427D-9FA5-8051898E6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58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77646-0B4C-48CD-93FC-68F8BF6FE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CCD8031-CD94-45EA-9400-4CFFBA28DC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6005C3E-3B78-4184-9890-C25259E66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3BD51AC-BF58-425A-B017-F54C6A358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720ED8B-B185-4E64-85DC-56A6DF9D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2B75766-B661-4CAA-B967-5F1C110E4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10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CB268B-4EE8-4E47-937A-7C0C2AD9A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E10EDBC-538E-47DA-A17D-771B31130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C90F710-18A0-487D-A29B-C8CDAE1B7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F93AA-858F-4AB6-AAFF-0E2A1C30705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37FD894-67CC-48B5-829E-2BD85E161A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B06B9FA-0757-41C6-9C78-16B98A1220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C548B-DD27-47AA-90D7-06C21B79B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0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0" y="20105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3" name="object 4"/>
          <p:cNvSpPr/>
          <p:nvPr/>
        </p:nvSpPr>
        <p:spPr>
          <a:xfrm>
            <a:off x="986565" y="607699"/>
            <a:ext cx="735357" cy="817340"/>
          </a:xfrm>
          <a:prstGeom prst="rect">
            <a:avLst/>
          </a:prstGeom>
          <a:blipFill>
            <a:blip r:embed="rId3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3077" y="1896648"/>
            <a:ext cx="116058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Update </a:t>
            </a:r>
          </a:p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of the GUID 5202 Sustainable Development: </a:t>
            </a:r>
          </a:p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The Role of Supreme Audit Institutions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B21DB67-F4B0-412B-A09F-F19F75F22CB3}"/>
              </a:ext>
            </a:extLst>
          </p:cNvPr>
          <p:cNvSpPr txBox="1"/>
          <p:nvPr/>
        </p:nvSpPr>
        <p:spPr>
          <a:xfrm>
            <a:off x="4180187" y="4361925"/>
            <a:ext cx="74569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Anton V.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Kosyanenko</a:t>
            </a:r>
            <a:endParaRPr lang="en-US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Accounts Chamber of the Russian Federation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WG SDG KSDI Secretariat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59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76877" y="761062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Reasons for updating the GUID 5202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686539" y="1769782"/>
            <a:ext cx="10818921" cy="3244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FIPP recommends to update guides regularly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 5202 is outdated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 5202 doesn’t answer the practical needs of SAIs 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30th anniversary of the Rio Conference of Sustainable Development in 2022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2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63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686539" y="268115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Key activities (what have been done)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686539" y="1114943"/>
            <a:ext cx="10818921" cy="5009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INTOSAI WGEA and INTOSAI WGSDG KSDI cross-functional project 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 among WGSDG KSDI members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online meetings 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consultations with the Stakeholders (INTOSAI Secretariat, FIPP, KSC, etc.)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Principles of the new GUID 5202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Scoping Paper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Project Proposal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justification paper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3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6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76877" y="268115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Survey among WGSDG KSDI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76876" y="1998730"/>
            <a:ext cx="10818921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SAIs provided answers for the questionnaire (Austria, Azerbaijan, Belarus, Bulgaria, China, Peru, Slovakia and Turkey)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endParaRPr lang="en-US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Members believe that GUID-5202 need to be updated accordingly</a:t>
            </a:r>
            <a:endParaRPr lang="en-US" sz="11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Members support the Secretariat’s initiative to include the work on the GUID-5202 update into the WG Action Plan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4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4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89363" y="122304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Project team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47117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5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081DD7A2-046F-42ED-81A3-D316473B3285}"/>
              </a:ext>
            </a:extLst>
          </p:cNvPr>
          <p:cNvGrpSpPr/>
          <p:nvPr/>
        </p:nvGrpSpPr>
        <p:grpSpPr>
          <a:xfrm>
            <a:off x="1309345" y="1497039"/>
            <a:ext cx="9909886" cy="4426380"/>
            <a:chOff x="1309345" y="2465553"/>
            <a:chExt cx="9909886" cy="3422297"/>
          </a:xfrm>
        </p:grpSpPr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="" id="{0A125EFA-8FF3-416D-83C0-8A7CE1B18B5A}"/>
                </a:ext>
              </a:extLst>
            </p:cNvPr>
            <p:cNvSpPr/>
            <p:nvPr/>
          </p:nvSpPr>
          <p:spPr>
            <a:xfrm>
              <a:off x="2627909" y="2747960"/>
              <a:ext cx="4006651" cy="313989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8977DE7-F55E-43F0-ABF3-265A12950E5A}"/>
                </a:ext>
              </a:extLst>
            </p:cNvPr>
            <p:cNvSpPr txBox="1"/>
            <p:nvPr/>
          </p:nvSpPr>
          <p:spPr>
            <a:xfrm>
              <a:off x="3966931" y="3384727"/>
              <a:ext cx="964792" cy="6067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Finland (</a:t>
              </a:r>
              <a:r>
                <a:rPr lang="en-US" sz="15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WGEAChair</a:t>
              </a:r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 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8DFA5C8-D47F-4286-B477-8C4BBEAC3A77}"/>
                </a:ext>
              </a:extLst>
            </p:cNvPr>
            <p:cNvSpPr txBox="1"/>
            <p:nvPr/>
          </p:nvSpPr>
          <p:spPr>
            <a:xfrm>
              <a:off x="5230932" y="4497952"/>
              <a:ext cx="802346" cy="2498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China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0C2835F-9687-418B-9D46-001A210E601A}"/>
                </a:ext>
              </a:extLst>
            </p:cNvPr>
            <p:cNvSpPr txBox="1"/>
            <p:nvPr/>
          </p:nvSpPr>
          <p:spPr>
            <a:xfrm>
              <a:off x="3892008" y="4412011"/>
              <a:ext cx="87445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Canada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94E5A78-0DE3-4387-9750-7B09F7152A1C}"/>
                </a:ext>
              </a:extLst>
            </p:cNvPr>
            <p:cNvSpPr txBox="1"/>
            <p:nvPr/>
          </p:nvSpPr>
          <p:spPr>
            <a:xfrm>
              <a:off x="2838644" y="4115835"/>
              <a:ext cx="112456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Czech Republic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24183FC-A15E-41FE-8D74-DA23A70D8E3A}"/>
                </a:ext>
              </a:extLst>
            </p:cNvPr>
            <p:cNvSpPr txBox="1"/>
            <p:nvPr/>
          </p:nvSpPr>
          <p:spPr>
            <a:xfrm>
              <a:off x="4733976" y="5213501"/>
              <a:ext cx="1063726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Indonesia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165B535-DA1E-4C81-A0C8-89C95537D29A}"/>
                </a:ext>
              </a:extLst>
            </p:cNvPr>
            <p:cNvSpPr txBox="1"/>
            <p:nvPr/>
          </p:nvSpPr>
          <p:spPr>
            <a:xfrm>
              <a:off x="3305363" y="5288638"/>
              <a:ext cx="1066801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Morocco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A2A55B5-9C5F-4F7B-A40E-9582BF61ED2E}"/>
                </a:ext>
              </a:extLst>
            </p:cNvPr>
            <p:cNvSpPr txBox="1"/>
            <p:nvPr/>
          </p:nvSpPr>
          <p:spPr>
            <a:xfrm>
              <a:off x="5282875" y="3369662"/>
              <a:ext cx="1070897" cy="7852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Russia (WG SDG KSDI Chair)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571E706-EABC-4BF2-B9E7-DF3DFDF43045}"/>
                </a:ext>
              </a:extLst>
            </p:cNvPr>
            <p:cNvSpPr txBox="1"/>
            <p:nvPr/>
          </p:nvSpPr>
          <p:spPr>
            <a:xfrm>
              <a:off x="7115177" y="3547838"/>
              <a:ext cx="873842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Austria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91DEC58-D956-403B-AFA4-3B5F4757C29C}"/>
                </a:ext>
              </a:extLst>
            </p:cNvPr>
            <p:cNvSpPr txBox="1"/>
            <p:nvPr/>
          </p:nvSpPr>
          <p:spPr>
            <a:xfrm>
              <a:off x="6581529" y="4139598"/>
              <a:ext cx="83082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Belarus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E33829C-FB8A-4CEA-AF57-31A74C67BED7}"/>
                </a:ext>
              </a:extLst>
            </p:cNvPr>
            <p:cNvSpPr txBox="1"/>
            <p:nvPr/>
          </p:nvSpPr>
          <p:spPr>
            <a:xfrm>
              <a:off x="7262652" y="4387681"/>
              <a:ext cx="921615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Bulgaria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9E1689E0-4AE4-4A0C-B00E-500B29B38CE4}"/>
                </a:ext>
              </a:extLst>
            </p:cNvPr>
            <p:cNvSpPr txBox="1"/>
            <p:nvPr/>
          </p:nvSpPr>
          <p:spPr>
            <a:xfrm>
              <a:off x="7042470" y="5042105"/>
              <a:ext cx="602232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Peru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FD26982-ED49-4714-84B7-8739A250E07C}"/>
                </a:ext>
              </a:extLst>
            </p:cNvPr>
            <p:cNvSpPr txBox="1"/>
            <p:nvPr/>
          </p:nvSpPr>
          <p:spPr>
            <a:xfrm>
              <a:off x="6303834" y="5391275"/>
              <a:ext cx="76506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Turkey</a:t>
              </a:r>
              <a:endParaRPr lang="ru-RU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xmlns="" id="{29D2DA90-C478-4588-B942-F1009CBCFA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5672" y="3032732"/>
              <a:ext cx="502536" cy="276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Овал 31">
              <a:extLst>
                <a:ext uri="{FF2B5EF4-FFF2-40B4-BE49-F238E27FC236}">
                  <a16:creationId xmlns:a16="http://schemas.microsoft.com/office/drawing/2014/main" xmlns="" id="{7CE62FA5-A52E-4424-B4C2-370678306299}"/>
                </a:ext>
              </a:extLst>
            </p:cNvPr>
            <p:cNvSpPr/>
            <p:nvPr/>
          </p:nvSpPr>
          <p:spPr>
            <a:xfrm>
              <a:off x="3769829" y="2663348"/>
              <a:ext cx="4414438" cy="313989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xmlns="" id="{29C63977-A462-4683-9650-0A5288BDC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0955" y="3334975"/>
              <a:ext cx="500127" cy="241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xmlns="" id="{D3C145FD-30E0-409F-8C4F-F9EE37CC9A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936" y="3826675"/>
              <a:ext cx="480015" cy="264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xmlns="" id="{67870F86-FE21-4683-8890-729182BE4F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7173" y="4083338"/>
              <a:ext cx="530262" cy="291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xmlns="" id="{141C4D4B-F7D8-493A-9EDA-A972BDFA42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4594" y="4802082"/>
              <a:ext cx="473440" cy="260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xmlns="" id="{6E8C76A6-B6DA-4855-B264-4C5908631C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4949" y="5127328"/>
              <a:ext cx="571500" cy="314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>
              <a:extLst>
                <a:ext uri="{FF2B5EF4-FFF2-40B4-BE49-F238E27FC236}">
                  <a16:creationId xmlns:a16="http://schemas.microsoft.com/office/drawing/2014/main" xmlns="" id="{554CDA32-AB6C-4F46-8076-644AC50E40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151" y="4253829"/>
              <a:ext cx="478789" cy="264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xmlns="" id="{C5D8EF6D-5855-4AB3-849F-5DE23460BE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9680" y="3083499"/>
              <a:ext cx="480015" cy="264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>
              <a:extLst>
                <a:ext uri="{FF2B5EF4-FFF2-40B4-BE49-F238E27FC236}">
                  <a16:creationId xmlns:a16="http://schemas.microsoft.com/office/drawing/2014/main" xmlns="" id="{43986F5B-FA56-4AAD-B5DB-94A764D331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6393" y="4157516"/>
              <a:ext cx="480015" cy="264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>
              <a:extLst>
                <a:ext uri="{FF2B5EF4-FFF2-40B4-BE49-F238E27FC236}">
                  <a16:creationId xmlns:a16="http://schemas.microsoft.com/office/drawing/2014/main" xmlns="" id="{5DE625D6-D63E-404B-B172-58CC54B52E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750" y="3744854"/>
              <a:ext cx="474982" cy="261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>
              <a:extLst>
                <a:ext uri="{FF2B5EF4-FFF2-40B4-BE49-F238E27FC236}">
                  <a16:creationId xmlns:a16="http://schemas.microsoft.com/office/drawing/2014/main" xmlns="" id="{C2D44E50-99D9-4149-99A8-A794C1FF4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723" y="4986535"/>
              <a:ext cx="549922" cy="302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>
              <a:extLst>
                <a:ext uri="{FF2B5EF4-FFF2-40B4-BE49-F238E27FC236}">
                  <a16:creationId xmlns:a16="http://schemas.microsoft.com/office/drawing/2014/main" xmlns="" id="{05368D72-FD7A-46AC-AF88-B2359D2CE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749" y="5059121"/>
              <a:ext cx="474982" cy="261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75A0AE7E-E4C4-42BA-9684-6447B73546AA}"/>
                </a:ext>
              </a:extLst>
            </p:cNvPr>
            <p:cNvSpPr txBox="1"/>
            <p:nvPr/>
          </p:nvSpPr>
          <p:spPr>
            <a:xfrm>
              <a:off x="1309345" y="2465553"/>
              <a:ext cx="1462260" cy="4521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WGEA</a:t>
              </a:r>
              <a:endPara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915AACC5-9122-4F96-A212-E81D669EB1D5}"/>
                </a:ext>
              </a:extLst>
            </p:cNvPr>
            <p:cNvSpPr txBox="1"/>
            <p:nvPr/>
          </p:nvSpPr>
          <p:spPr>
            <a:xfrm>
              <a:off x="8229310" y="2465553"/>
              <a:ext cx="2989921" cy="4521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WG SDG KSDI</a:t>
              </a:r>
              <a:endPara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776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96542" y="341750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Main principles for the new GUID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96541" y="1566897"/>
            <a:ext cx="10818921" cy="3901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level document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Slim document, plain language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Visualization and infographics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that present larger typologies of various approaches to sustainable development and SDGs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in line with the INTOSAI Core Principles and FIPP Framework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Closely connected to the relevant INTOSAI pronouncements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6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45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7" y="1517471"/>
            <a:ext cx="11220968" cy="38233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588497" y="145765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Project timeline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47117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7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  <p:sp>
        <p:nvSpPr>
          <p:cNvPr id="36" name="Скругленная прямоугольная выноска 7">
            <a:extLst>
              <a:ext uri="{FF2B5EF4-FFF2-40B4-BE49-F238E27FC236}">
                <a16:creationId xmlns:a16="http://schemas.microsoft.com/office/drawing/2014/main" xmlns="" id="{52F394AC-B457-40BA-BD69-8488B1E43E3D}"/>
              </a:ext>
            </a:extLst>
          </p:cNvPr>
          <p:cNvSpPr/>
          <p:nvPr/>
        </p:nvSpPr>
        <p:spPr>
          <a:xfrm>
            <a:off x="10365150" y="2532921"/>
            <a:ext cx="1723390" cy="896211"/>
          </a:xfrm>
          <a:prstGeom prst="wedgeRoundRectCallout">
            <a:avLst>
              <a:gd name="adj1" fmla="val -5241"/>
              <a:gd name="adj2" fmla="val 20507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November 2022,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XXIV INCOSAI</a:t>
            </a:r>
            <a:endParaRPr lang="ru-RU" sz="1600" dirty="0">
              <a:solidFill>
                <a:srgbClr val="FF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285692" y="809899"/>
            <a:ext cx="2167758" cy="594735"/>
            <a:chOff x="4285692" y="809899"/>
            <a:chExt cx="2167758" cy="594735"/>
          </a:xfrm>
        </p:grpSpPr>
        <p:sp>
          <p:nvSpPr>
            <p:cNvPr id="38" name="Скругленная прямоугольная выноска 9">
              <a:extLst>
                <a:ext uri="{FF2B5EF4-FFF2-40B4-BE49-F238E27FC236}">
                  <a16:creationId xmlns:a16="http://schemas.microsoft.com/office/drawing/2014/main" xmlns="" id="{77117F3F-3798-4662-8B7B-E665BA6AF0C4}"/>
                </a:ext>
              </a:extLst>
            </p:cNvPr>
            <p:cNvSpPr/>
            <p:nvPr/>
          </p:nvSpPr>
          <p:spPr>
            <a:xfrm rot="10800000">
              <a:off x="4285692" y="809899"/>
              <a:ext cx="2167758" cy="594735"/>
            </a:xfrm>
            <a:prstGeom prst="wedgeRoundRectCallout">
              <a:avLst>
                <a:gd name="adj1" fmla="val 57064"/>
                <a:gd name="adj2" fmla="val -106869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xmlns="" id="{11B951BB-220C-4F19-A7FD-76C91A5C34C6}"/>
                </a:ext>
              </a:extLst>
            </p:cNvPr>
            <p:cNvSpPr/>
            <p:nvPr/>
          </p:nvSpPr>
          <p:spPr>
            <a:xfrm>
              <a:off x="4414208" y="857849"/>
              <a:ext cx="1910726" cy="4988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prstClr val="black"/>
                  </a:solidFill>
                </a:rPr>
                <a:t>March, 202</a:t>
              </a:r>
              <a:r>
                <a:rPr lang="ru-RU" sz="1600" b="1" dirty="0">
                  <a:solidFill>
                    <a:prstClr val="black"/>
                  </a:solidFill>
                </a:rPr>
                <a:t>1</a:t>
              </a:r>
              <a:endParaRPr lang="en-US" sz="1600" b="1" dirty="0">
                <a:solidFill>
                  <a:prstClr val="black"/>
                </a:solidFill>
              </a:endParaRPr>
            </a:p>
            <a:p>
              <a:pPr lvl="0" algn="ctr"/>
              <a:r>
                <a:rPr lang="en-US" sz="1600" dirty="0">
                  <a:solidFill>
                    <a:prstClr val="black"/>
                  </a:solidFill>
                </a:rPr>
                <a:t>Second WG meeting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015048" y="5395524"/>
            <a:ext cx="2133973" cy="630182"/>
            <a:chOff x="6015048" y="5395524"/>
            <a:chExt cx="2133973" cy="630182"/>
          </a:xfrm>
          <a:solidFill>
            <a:schemeClr val="bg1"/>
          </a:solidFill>
        </p:grpSpPr>
        <p:sp>
          <p:nvSpPr>
            <p:cNvPr id="48" name="Скругленная прямоугольная выноска 9">
              <a:extLst>
                <a:ext uri="{FF2B5EF4-FFF2-40B4-BE49-F238E27FC236}">
                  <a16:creationId xmlns:a16="http://schemas.microsoft.com/office/drawing/2014/main" xmlns="" id="{854B0B05-A2DA-456E-B7A5-F0B094727CA5}"/>
                </a:ext>
              </a:extLst>
            </p:cNvPr>
            <p:cNvSpPr/>
            <p:nvPr/>
          </p:nvSpPr>
          <p:spPr>
            <a:xfrm rot="10800000">
              <a:off x="6015048" y="5395524"/>
              <a:ext cx="2133973" cy="630182"/>
            </a:xfrm>
            <a:prstGeom prst="wedgeRoundRectCallout">
              <a:avLst>
                <a:gd name="adj1" fmla="val -61224"/>
                <a:gd name="adj2" fmla="val 264790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xmlns="" id="{DFF0F620-4BFD-42DC-9348-A2B4CD97110C}"/>
                </a:ext>
              </a:extLst>
            </p:cNvPr>
            <p:cNvSpPr/>
            <p:nvPr/>
          </p:nvSpPr>
          <p:spPr>
            <a:xfrm>
              <a:off x="6141560" y="5437949"/>
              <a:ext cx="1880947" cy="5285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prstClr val="black"/>
                  </a:solidFill>
                </a:rPr>
                <a:t>April, 2022</a:t>
              </a:r>
            </a:p>
            <a:p>
              <a:pPr lvl="0" algn="ctr"/>
              <a:r>
                <a:rPr lang="en-US" sz="1600" dirty="0">
                  <a:solidFill>
                    <a:prstClr val="black"/>
                  </a:solidFill>
                </a:rPr>
                <a:t>Third WG meeting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715004" y="809898"/>
            <a:ext cx="2133948" cy="594736"/>
            <a:chOff x="6715004" y="809898"/>
            <a:chExt cx="2133948" cy="594736"/>
          </a:xfrm>
        </p:grpSpPr>
        <p:sp>
          <p:nvSpPr>
            <p:cNvPr id="19" name="Скругленная прямоугольная выноска 9">
              <a:extLst>
                <a:ext uri="{FF2B5EF4-FFF2-40B4-BE49-F238E27FC236}">
                  <a16:creationId xmlns:a16="http://schemas.microsoft.com/office/drawing/2014/main" xmlns="" id="{8EA3DFC6-9026-4112-957B-A292DA50A39C}"/>
                </a:ext>
              </a:extLst>
            </p:cNvPr>
            <p:cNvSpPr/>
            <p:nvPr/>
          </p:nvSpPr>
          <p:spPr>
            <a:xfrm rot="10800000">
              <a:off x="6715004" y="809898"/>
              <a:ext cx="2133948" cy="594736"/>
            </a:xfrm>
            <a:prstGeom prst="wedgeRoundRectCallout">
              <a:avLst>
                <a:gd name="adj1" fmla="val 123151"/>
                <a:gd name="adj2" fmla="val -175741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xmlns="" id="{91BA077B-F69C-48CF-8368-20EF747E6A08}"/>
                </a:ext>
              </a:extLst>
            </p:cNvPr>
            <p:cNvSpPr/>
            <p:nvPr/>
          </p:nvSpPr>
          <p:spPr>
            <a:xfrm>
              <a:off x="6841515" y="857849"/>
              <a:ext cx="1880924" cy="4988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prstClr val="black"/>
                  </a:solidFill>
                </a:rPr>
                <a:t>June, 2021</a:t>
              </a:r>
            </a:p>
            <a:p>
              <a:pPr lvl="0" algn="ctr"/>
              <a:r>
                <a:rPr lang="en-US" sz="1600" dirty="0">
                  <a:solidFill>
                    <a:prstClr val="black"/>
                  </a:solidFill>
                </a:rPr>
                <a:t>FIPP meeting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174739" y="5340793"/>
            <a:ext cx="2335220" cy="660531"/>
            <a:chOff x="3174739" y="5340793"/>
            <a:chExt cx="2335220" cy="660531"/>
          </a:xfrm>
        </p:grpSpPr>
        <p:sp>
          <p:nvSpPr>
            <p:cNvPr id="22" name="Скругленная прямоугольная выноска 9">
              <a:extLst>
                <a:ext uri="{FF2B5EF4-FFF2-40B4-BE49-F238E27FC236}">
                  <a16:creationId xmlns:a16="http://schemas.microsoft.com/office/drawing/2014/main" xmlns="" id="{6EE3958F-B3DB-4AA2-9B9A-1EB0B45FED70}"/>
                </a:ext>
              </a:extLst>
            </p:cNvPr>
            <p:cNvSpPr/>
            <p:nvPr/>
          </p:nvSpPr>
          <p:spPr>
            <a:xfrm rot="10800000">
              <a:off x="3174739" y="5340793"/>
              <a:ext cx="2335220" cy="660531"/>
            </a:xfrm>
            <a:prstGeom prst="wedgeRoundRectCallout">
              <a:avLst>
                <a:gd name="adj1" fmla="val -100196"/>
                <a:gd name="adj2" fmla="val 340670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9D83E9E7-9C13-44A2-8827-37FF94A2813F}"/>
                </a:ext>
              </a:extLst>
            </p:cNvPr>
            <p:cNvSpPr/>
            <p:nvPr/>
          </p:nvSpPr>
          <p:spPr>
            <a:xfrm>
              <a:off x="3251237" y="5386200"/>
              <a:ext cx="2182222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prstClr val="black"/>
                  </a:solidFill>
                </a:rPr>
                <a:t>November, 2021</a:t>
              </a:r>
            </a:p>
            <a:p>
              <a:pPr lvl="0" algn="ctr"/>
              <a:r>
                <a:rPr lang="en-US" sz="1600" dirty="0">
                  <a:solidFill>
                    <a:prstClr val="black"/>
                  </a:solidFill>
                </a:rPr>
                <a:t>FIPP meeting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367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0" y="20105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3" name="object 4"/>
          <p:cNvSpPr/>
          <p:nvPr/>
        </p:nvSpPr>
        <p:spPr>
          <a:xfrm>
            <a:off x="986565" y="607699"/>
            <a:ext cx="735357" cy="817340"/>
          </a:xfrm>
          <a:prstGeom prst="rect">
            <a:avLst/>
          </a:prstGeom>
          <a:blipFill>
            <a:blip r:embed="rId3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3077" y="2723501"/>
            <a:ext cx="116058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you!!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6231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418</Words>
  <Application>Microsoft Office PowerPoint</Application>
  <PresentationFormat>Произвольный</PresentationFormat>
  <Paragraphs>101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Поросков</dc:creator>
  <cp:lastModifiedBy>Косьяненко Антон Валерьевич</cp:lastModifiedBy>
  <cp:revision>36</cp:revision>
  <dcterms:created xsi:type="dcterms:W3CDTF">2021-03-24T15:32:48Z</dcterms:created>
  <dcterms:modified xsi:type="dcterms:W3CDTF">2021-03-30T10:50:24Z</dcterms:modified>
</cp:coreProperties>
</file>