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0"/>
  </p:notesMasterIdLst>
  <p:sldIdLst>
    <p:sldId id="293" r:id="rId6"/>
    <p:sldId id="261" r:id="rId7"/>
    <p:sldId id="307" r:id="rId8"/>
    <p:sldId id="294" r:id="rId9"/>
    <p:sldId id="295" r:id="rId10"/>
    <p:sldId id="296" r:id="rId11"/>
    <p:sldId id="305" r:id="rId12"/>
    <p:sldId id="306" r:id="rId13"/>
    <p:sldId id="309" r:id="rId14"/>
    <p:sldId id="301" r:id="rId15"/>
    <p:sldId id="299" r:id="rId16"/>
    <p:sldId id="300" r:id="rId17"/>
    <p:sldId id="310" r:id="rId18"/>
    <p:sldId id="308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4C"/>
    <a:srgbClr val="F7023B"/>
    <a:srgbClr val="2344F8"/>
    <a:srgbClr val="030829"/>
    <a:srgbClr val="8991AB"/>
    <a:srgbClr val="FFC09C"/>
    <a:srgbClr val="EFF4FA"/>
    <a:srgbClr val="21ECE0"/>
    <a:srgbClr val="162B57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86400" autoAdjust="0"/>
  </p:normalViewPr>
  <p:slideViewPr>
    <p:cSldViewPr snapToGrid="0" snapToObjects="1">
      <p:cViewPr varScale="1">
        <p:scale>
          <a:sx n="117" d="100"/>
          <a:sy n="117" d="100"/>
        </p:scale>
        <p:origin x="-354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1.xml"/><Relationship Id="rId4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2.xml"/><Relationship Id="rId4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answers</c:v>
                </c:pt>
              </c:strCache>
            </c:strRef>
          </c:tx>
          <c:dPt>
            <c:idx val="0"/>
            <c:bubble3D val="0"/>
            <c:spPr>
              <a:solidFill>
                <a:srgbClr val="2344F8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BA06-4C3F-B49E-8E1E79E32F5F}"/>
              </c:ext>
            </c:extLst>
          </c:dPt>
          <c:dPt>
            <c:idx val="1"/>
            <c:bubble3D val="0"/>
            <c:spPr>
              <a:solidFill>
                <a:srgbClr val="F7023B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A06-4C3F-B49E-8E1E79E32F5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FDD-4814-857A-A1640F15D84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FDD-4814-857A-A1640F15D844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answers</c:v>
                </c:pt>
                <c:pt idx="1">
                  <c:v>didn't answer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</c:v>
                </c:pt>
                <c:pt idx="1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A06-4C3F-B49E-8E1E79E32F5F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800" dirty="0">
                <a:solidFill>
                  <a:schemeClr val="tx1"/>
                </a:solidFill>
              </a:rPr>
              <a:t>SAI provides alternative forecasts</a:t>
            </a:r>
          </a:p>
        </c:rich>
      </c:tx>
      <c:layout>
        <c:manualLayout>
          <c:xMode val="edge"/>
          <c:yMode val="edge"/>
          <c:x val="0.16319267523313694"/>
          <c:y val="2.5184704357350464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3013066622189982"/>
          <c:y val="0.22987753704900976"/>
          <c:w val="0.5101625668731341"/>
          <c:h val="0.6902915939273794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SAI provides alternative forecasts</c:v>
                </c:pt>
              </c:strCache>
            </c:strRef>
          </c:tx>
          <c:dPt>
            <c:idx val="0"/>
            <c:bubble3D val="0"/>
            <c:spPr>
              <a:solidFill>
                <a:srgbClr val="2344F8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BA06-4C3F-B49E-8E1E79E32F5F}"/>
              </c:ext>
            </c:extLst>
          </c:dPt>
          <c:dPt>
            <c:idx val="1"/>
            <c:bubble3D val="0"/>
            <c:spPr>
              <a:solidFill>
                <a:srgbClr val="F7023B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A06-4C3F-B49E-8E1E79E32F5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506-4F25-A85B-A12A418ADD1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2506-4F25-A85B-A12A418ADD18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no data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</c:v>
                </c:pt>
                <c:pt idx="1">
                  <c:v>5</c:v>
                </c:pt>
                <c:pt idx="2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A06-4C3F-B49E-8E1E79E32F5F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528227399287043"/>
          <c:y val="0.88771674601428563"/>
          <c:w val="0.79068018972404619"/>
          <c:h val="9.49036026754951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dirty="0"/>
              <a:t>SAI </a:t>
            </a:r>
            <a:r>
              <a:rPr lang="en-US" sz="1800" dirty="0" smtClean="0"/>
              <a:t>assess </a:t>
            </a:r>
            <a:r>
              <a:rPr lang="en-US" sz="1800" dirty="0"/>
              <a:t>the reliability of macroeconomic forecasts</a:t>
            </a:r>
          </a:p>
        </c:rich>
      </c:tx>
      <c:layout>
        <c:manualLayout>
          <c:xMode val="edge"/>
          <c:yMode val="edge"/>
          <c:x val="0.16319267523313694"/>
          <c:y val="2.5184704357350464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5377885564575919"/>
          <c:y val="0.2148133374076828"/>
          <c:w val="0.5101625668731341"/>
          <c:h val="0.6902915939273794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SAI assess the reliability of macroeconomic forecasts</c:v>
                </c:pt>
              </c:strCache>
            </c:strRef>
          </c:tx>
          <c:dPt>
            <c:idx val="0"/>
            <c:bubble3D val="0"/>
            <c:spPr>
              <a:solidFill>
                <a:srgbClr val="2344F8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E32-4677-9F8D-9867C876C6DE}"/>
              </c:ext>
            </c:extLst>
          </c:dPt>
          <c:dPt>
            <c:idx val="1"/>
            <c:bubble3D val="0"/>
            <c:spPr>
              <a:solidFill>
                <a:srgbClr val="F7023B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E32-4677-9F8D-9867C876C6D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E32-4677-9F8D-9867C876C6D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E32-4677-9F8D-9867C876C6DE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no data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</c:v>
                </c:pt>
                <c:pt idx="1">
                  <c:v>1</c:v>
                </c:pt>
                <c:pt idx="2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0E32-4677-9F8D-9867C876C6D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825577179417403"/>
          <c:y val="0.89199548677077367"/>
          <c:w val="0.79068018972404619"/>
          <c:h val="9.49036026754951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8BE68D-9034-4164-814D-2C744A897A3D}" type="doc">
      <dgm:prSet loTypeId="urn:microsoft.com/office/officeart/2008/layout/HalfCircleOrganizationChart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4938DF-85F1-4D22-97B2-2F2B3DC514C9}">
      <dgm:prSet phldrT="[Текст]" custT="1"/>
      <dgm:spPr/>
      <dgm:t>
        <a:bodyPr/>
        <a:lstStyle/>
        <a:p>
          <a:r>
            <a:rPr lang="en-US" sz="18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Subject matter </a:t>
          </a:r>
          <a:r>
            <a:rPr lang="en-US" sz="1800" b="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of the reliability of macroeconomic </a:t>
          </a:r>
          <a:r>
            <a:rPr lang="en-US" sz="18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forecasts auditing</a:t>
          </a:r>
          <a:endParaRPr lang="ru-RU" sz="18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9F7C379B-3924-4D1E-92E5-1C2E87C23A7C}" type="parTrans" cxnId="{455DDCDC-BE7B-4BCB-824C-22A815CA118F}">
      <dgm:prSet/>
      <dgm:spPr/>
      <dgm:t>
        <a:bodyPr/>
        <a:lstStyle/>
        <a:p>
          <a:endParaRPr lang="ru-RU"/>
        </a:p>
      </dgm:t>
    </dgm:pt>
    <dgm:pt modelId="{F53D835F-620C-4E82-88F6-F11BC7C334D7}" type="sibTrans" cxnId="{455DDCDC-BE7B-4BCB-824C-22A815CA118F}">
      <dgm:prSet/>
      <dgm:spPr/>
      <dgm:t>
        <a:bodyPr/>
        <a:lstStyle/>
        <a:p>
          <a:endParaRPr lang="ru-RU"/>
        </a:p>
      </dgm:t>
    </dgm:pt>
    <dgm:pt modelId="{1F7082CF-4CD6-425A-9509-76FC1E7C416F}">
      <dgm:prSet phldrT="[Текст]" custT="1"/>
      <dgm:spPr/>
      <dgm:t>
        <a:bodyPr/>
        <a:lstStyle/>
        <a:p>
          <a:r>
            <a:rPr lang="en-US" sz="1600" i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Assessment of the organization </a:t>
          </a:r>
          <a:r>
            <a:rPr lang="en-US" sz="16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framework</a:t>
          </a:r>
        </a:p>
      </dgm:t>
    </dgm:pt>
    <dgm:pt modelId="{382D3FDB-6AF0-4739-A1C0-AD5109BA5293}" type="parTrans" cxnId="{F7DDB864-4773-400C-B17B-F0B9D71A972C}">
      <dgm:prSet/>
      <dgm:spPr/>
      <dgm:t>
        <a:bodyPr/>
        <a:lstStyle/>
        <a:p>
          <a:endParaRPr lang="ru-RU"/>
        </a:p>
      </dgm:t>
    </dgm:pt>
    <dgm:pt modelId="{B649E290-D8C6-4645-814C-AE4F50248897}" type="sibTrans" cxnId="{F7DDB864-4773-400C-B17B-F0B9D71A972C}">
      <dgm:prSet/>
      <dgm:spPr/>
      <dgm:t>
        <a:bodyPr/>
        <a:lstStyle/>
        <a:p>
          <a:endParaRPr lang="ru-RU"/>
        </a:p>
      </dgm:t>
    </dgm:pt>
    <dgm:pt modelId="{584D15D5-5AED-4D78-8FBB-192BC4B8C96C}">
      <dgm:prSet phldrT="[Текст]" custT="1"/>
      <dgm:spPr/>
      <dgm:t>
        <a:bodyPr/>
        <a:lstStyle/>
        <a:p>
          <a:r>
            <a:rPr lang="en-US" sz="1600" i="1" dirty="0">
              <a:latin typeface="Arial" pitchFamily="34" charset="0"/>
              <a:cs typeface="Arial" pitchFamily="34" charset="0"/>
            </a:rPr>
            <a:t>Assessment of the forecasting process</a:t>
          </a:r>
          <a:endParaRPr lang="ru-RU" sz="1600" i="1" dirty="0">
            <a:latin typeface="Arial" pitchFamily="34" charset="0"/>
            <a:cs typeface="Arial" pitchFamily="34" charset="0"/>
          </a:endParaRPr>
        </a:p>
      </dgm:t>
    </dgm:pt>
    <dgm:pt modelId="{AFE30106-6159-4D37-8C14-5DF51AD1E421}" type="parTrans" cxnId="{BBBCC53E-BC25-4B88-A8EC-632D0EE32134}">
      <dgm:prSet/>
      <dgm:spPr/>
      <dgm:t>
        <a:bodyPr/>
        <a:lstStyle/>
        <a:p>
          <a:endParaRPr lang="ru-RU"/>
        </a:p>
      </dgm:t>
    </dgm:pt>
    <dgm:pt modelId="{03338BED-74E4-493D-95BD-CA890930892A}" type="sibTrans" cxnId="{BBBCC53E-BC25-4B88-A8EC-632D0EE32134}">
      <dgm:prSet/>
      <dgm:spPr/>
      <dgm:t>
        <a:bodyPr/>
        <a:lstStyle/>
        <a:p>
          <a:endParaRPr lang="ru-RU"/>
        </a:p>
      </dgm:t>
    </dgm:pt>
    <dgm:pt modelId="{12C03806-07F8-4FDD-AA30-28FC7173F8A3}">
      <dgm:prSet phldrT="[Текст]" custT="1"/>
      <dgm:spPr/>
      <dgm:t>
        <a:bodyPr/>
        <a:lstStyle/>
        <a:p>
          <a:r>
            <a:rPr lang="en-US" sz="2000" b="1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Guidance on Audit of Reliability of Macroeconomic Forecasts</a:t>
          </a:r>
        </a:p>
      </dgm:t>
    </dgm:pt>
    <dgm:pt modelId="{82976609-F732-4CD8-86E5-3537C76E116D}" type="parTrans" cxnId="{DAA8C7B3-4A78-44B1-A4E9-B4EC0FA00246}">
      <dgm:prSet/>
      <dgm:spPr/>
      <dgm:t>
        <a:bodyPr/>
        <a:lstStyle/>
        <a:p>
          <a:endParaRPr lang="ru-RU"/>
        </a:p>
      </dgm:t>
    </dgm:pt>
    <dgm:pt modelId="{2B7F1946-7EBB-4707-BFC2-4A214B23BCC3}" type="sibTrans" cxnId="{DAA8C7B3-4A78-44B1-A4E9-B4EC0FA00246}">
      <dgm:prSet/>
      <dgm:spPr/>
      <dgm:t>
        <a:bodyPr/>
        <a:lstStyle/>
        <a:p>
          <a:endParaRPr lang="ru-RU"/>
        </a:p>
      </dgm:t>
    </dgm:pt>
    <dgm:pt modelId="{5B1652B6-0089-4958-A735-D30D80C47480}">
      <dgm:prSet phldrT="[Текст]" custT="1"/>
      <dgm:spPr/>
      <dgm:t>
        <a:bodyPr/>
        <a:lstStyle/>
        <a:p>
          <a:r>
            <a:rPr lang="en-US" sz="1800" dirty="0" smtClean="0">
              <a:latin typeface="Arial" pitchFamily="34" charset="0"/>
              <a:cs typeface="Arial" pitchFamily="34" charset="0"/>
            </a:rPr>
            <a:t>The role of SAIs in development and use of macroeconomic forecasts</a:t>
          </a:r>
        </a:p>
      </dgm:t>
    </dgm:pt>
    <dgm:pt modelId="{51816B5E-1317-400E-9E3E-3C540D10DC56}" type="parTrans" cxnId="{20C94CB6-B885-4AEE-B63C-FC97A76E1F3E}">
      <dgm:prSet/>
      <dgm:spPr/>
      <dgm:t>
        <a:bodyPr/>
        <a:lstStyle/>
        <a:p>
          <a:endParaRPr lang="ru-RU"/>
        </a:p>
      </dgm:t>
    </dgm:pt>
    <dgm:pt modelId="{28BFB533-1CC9-4B49-983A-23961B771370}" type="sibTrans" cxnId="{20C94CB6-B885-4AEE-B63C-FC97A76E1F3E}">
      <dgm:prSet/>
      <dgm:spPr/>
      <dgm:t>
        <a:bodyPr/>
        <a:lstStyle/>
        <a:p>
          <a:endParaRPr lang="ru-RU"/>
        </a:p>
      </dgm:t>
    </dgm:pt>
    <dgm:pt modelId="{2B0EECC5-7441-40CB-8389-0D940F0324E0}">
      <dgm:prSet phldrT="[Текст]" custT="1"/>
      <dgm:spPr/>
      <dgm:t>
        <a:bodyPr/>
        <a:lstStyle/>
        <a:p>
          <a:r>
            <a:rPr lang="en-US" sz="1800" dirty="0" smtClean="0">
              <a:solidFill>
                <a:srgbClr val="030829"/>
              </a:solidFill>
              <a:latin typeface="Arial" pitchFamily="34" charset="0"/>
              <a:ea typeface="+mn-ea"/>
              <a:cs typeface="Arial" pitchFamily="34" charset="0"/>
            </a:rPr>
            <a:t>General principles for preforming assessments of the reliability of macroeconomic forecast</a:t>
          </a:r>
          <a:r>
            <a:rPr lang="en-US" sz="180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rPr>
            <a:t>s</a:t>
          </a:r>
          <a:endParaRPr lang="en-US" sz="1800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9B2A475-11A6-4A6F-9C4B-FEE3251387FE}" type="parTrans" cxnId="{406F22ED-8D16-412C-8088-3FACE0C09DAC}">
      <dgm:prSet/>
      <dgm:spPr/>
      <dgm:t>
        <a:bodyPr/>
        <a:lstStyle/>
        <a:p>
          <a:endParaRPr lang="ru-RU"/>
        </a:p>
      </dgm:t>
    </dgm:pt>
    <dgm:pt modelId="{0D091250-9BFA-472B-A0C7-CD8BC05B7A9F}" type="sibTrans" cxnId="{406F22ED-8D16-412C-8088-3FACE0C09DAC}">
      <dgm:prSet/>
      <dgm:spPr/>
      <dgm:t>
        <a:bodyPr/>
        <a:lstStyle/>
        <a:p>
          <a:endParaRPr lang="ru-RU"/>
        </a:p>
      </dgm:t>
    </dgm:pt>
    <dgm:pt modelId="{709389A4-5951-4420-A77B-AEB429EBB1E8}" type="pres">
      <dgm:prSet presAssocID="{F18BE68D-9034-4164-814D-2C744A897A3D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CC391E8-12D6-4956-B363-75E5279C6EB6}" type="pres">
      <dgm:prSet presAssocID="{12C03806-07F8-4FDD-AA30-28FC7173F8A3}" presName="hierRoot1" presStyleCnt="0">
        <dgm:presLayoutVars>
          <dgm:hierBranch val="init"/>
        </dgm:presLayoutVars>
      </dgm:prSet>
      <dgm:spPr/>
    </dgm:pt>
    <dgm:pt modelId="{B1FE0241-8286-42FE-874F-9298111B172E}" type="pres">
      <dgm:prSet presAssocID="{12C03806-07F8-4FDD-AA30-28FC7173F8A3}" presName="rootComposite1" presStyleCnt="0"/>
      <dgm:spPr/>
    </dgm:pt>
    <dgm:pt modelId="{B5E99485-85BE-42E2-9323-7C4953B0BD41}" type="pres">
      <dgm:prSet presAssocID="{12C03806-07F8-4FDD-AA30-28FC7173F8A3}" presName="rootText1" presStyleLbl="alignAcc1" presStyleIdx="0" presStyleCnt="0" custScaleX="2434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E576AA-023A-44EC-8655-18BC54329B17}" type="pres">
      <dgm:prSet presAssocID="{12C03806-07F8-4FDD-AA30-28FC7173F8A3}" presName="topArc1" presStyleLbl="parChTrans1D1" presStyleIdx="0" presStyleCnt="12"/>
      <dgm:spPr/>
    </dgm:pt>
    <dgm:pt modelId="{F164AECA-5505-4972-8D5A-120D9573BC6B}" type="pres">
      <dgm:prSet presAssocID="{12C03806-07F8-4FDD-AA30-28FC7173F8A3}" presName="bottomArc1" presStyleLbl="parChTrans1D1" presStyleIdx="1" presStyleCnt="12"/>
      <dgm:spPr/>
    </dgm:pt>
    <dgm:pt modelId="{5B0D4DB9-015A-463C-861E-4F74BB1E2FBF}" type="pres">
      <dgm:prSet presAssocID="{12C03806-07F8-4FDD-AA30-28FC7173F8A3}" presName="topConnNode1" presStyleLbl="node1" presStyleIdx="0" presStyleCnt="0"/>
      <dgm:spPr/>
      <dgm:t>
        <a:bodyPr/>
        <a:lstStyle/>
        <a:p>
          <a:endParaRPr lang="ru-RU"/>
        </a:p>
      </dgm:t>
    </dgm:pt>
    <dgm:pt modelId="{30DFB6FF-D8BB-4085-B2DD-C10CECF4FA3A}" type="pres">
      <dgm:prSet presAssocID="{12C03806-07F8-4FDD-AA30-28FC7173F8A3}" presName="hierChild2" presStyleCnt="0"/>
      <dgm:spPr/>
    </dgm:pt>
    <dgm:pt modelId="{02E35BB0-A546-4631-84F4-C157E7D11891}" type="pres">
      <dgm:prSet presAssocID="{51816B5E-1317-400E-9E3E-3C540D10DC56}" presName="Name28" presStyleLbl="parChTrans1D2" presStyleIdx="0" presStyleCnt="3"/>
      <dgm:spPr/>
    </dgm:pt>
    <dgm:pt modelId="{ED30AB61-DAAA-4E68-9D61-4FCDB42055AD}" type="pres">
      <dgm:prSet presAssocID="{5B1652B6-0089-4958-A735-D30D80C47480}" presName="hierRoot2" presStyleCnt="0">
        <dgm:presLayoutVars>
          <dgm:hierBranch val="init"/>
        </dgm:presLayoutVars>
      </dgm:prSet>
      <dgm:spPr/>
    </dgm:pt>
    <dgm:pt modelId="{A37C1FB2-75FC-43CE-8B59-98FBAFBF8C7D}" type="pres">
      <dgm:prSet presAssocID="{5B1652B6-0089-4958-A735-D30D80C47480}" presName="rootComposite2" presStyleCnt="0"/>
      <dgm:spPr/>
    </dgm:pt>
    <dgm:pt modelId="{A25CE0F1-3EE5-4ED1-B9C2-990611121029}" type="pres">
      <dgm:prSet presAssocID="{5B1652B6-0089-4958-A735-D30D80C47480}" presName="rootText2" presStyleLbl="alignAcc1" presStyleIdx="0" presStyleCnt="0" custScaleX="1724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58D50B-DFED-43BE-8DE4-17EAAF8F9396}" type="pres">
      <dgm:prSet presAssocID="{5B1652B6-0089-4958-A735-D30D80C47480}" presName="topArc2" presStyleLbl="parChTrans1D1" presStyleIdx="2" presStyleCnt="12"/>
      <dgm:spPr/>
    </dgm:pt>
    <dgm:pt modelId="{BD9AFFD6-23AF-41A7-9EEF-7FD8BDAEEA0B}" type="pres">
      <dgm:prSet presAssocID="{5B1652B6-0089-4958-A735-D30D80C47480}" presName="bottomArc2" presStyleLbl="parChTrans1D1" presStyleIdx="3" presStyleCnt="12"/>
      <dgm:spPr/>
    </dgm:pt>
    <dgm:pt modelId="{04A09D6D-6176-4261-A855-C54ED253EF89}" type="pres">
      <dgm:prSet presAssocID="{5B1652B6-0089-4958-A735-D30D80C47480}" presName="topConnNode2" presStyleLbl="node2" presStyleIdx="0" presStyleCnt="0"/>
      <dgm:spPr/>
      <dgm:t>
        <a:bodyPr/>
        <a:lstStyle/>
        <a:p>
          <a:endParaRPr lang="ru-RU"/>
        </a:p>
      </dgm:t>
    </dgm:pt>
    <dgm:pt modelId="{0A79E854-6FE5-4E8F-AFE9-2E5DDCC439F5}" type="pres">
      <dgm:prSet presAssocID="{5B1652B6-0089-4958-A735-D30D80C47480}" presName="hierChild4" presStyleCnt="0"/>
      <dgm:spPr/>
    </dgm:pt>
    <dgm:pt modelId="{D11090E1-88C3-4E9C-8EE3-B4AA18E02F57}" type="pres">
      <dgm:prSet presAssocID="{5B1652B6-0089-4958-A735-D30D80C47480}" presName="hierChild5" presStyleCnt="0"/>
      <dgm:spPr/>
    </dgm:pt>
    <dgm:pt modelId="{235EEFFD-D0BC-4976-9241-697102CA1086}" type="pres">
      <dgm:prSet presAssocID="{49B2A475-11A6-4A6F-9C4B-FEE3251387FE}" presName="Name28" presStyleLbl="parChTrans1D2" presStyleIdx="1" presStyleCnt="3"/>
      <dgm:spPr/>
    </dgm:pt>
    <dgm:pt modelId="{AFC51B84-B283-4C0E-905C-E3D3A6CEDB55}" type="pres">
      <dgm:prSet presAssocID="{2B0EECC5-7441-40CB-8389-0D940F0324E0}" presName="hierRoot2" presStyleCnt="0">
        <dgm:presLayoutVars>
          <dgm:hierBranch val="init"/>
        </dgm:presLayoutVars>
      </dgm:prSet>
      <dgm:spPr/>
    </dgm:pt>
    <dgm:pt modelId="{2AEC88E2-6922-4F92-82FE-0F7DF535DE5F}" type="pres">
      <dgm:prSet presAssocID="{2B0EECC5-7441-40CB-8389-0D940F0324E0}" presName="rootComposite2" presStyleCnt="0"/>
      <dgm:spPr/>
    </dgm:pt>
    <dgm:pt modelId="{136646F8-77CF-4E54-B1DC-DC04B0536182}" type="pres">
      <dgm:prSet presAssocID="{2B0EECC5-7441-40CB-8389-0D940F0324E0}" presName="rootText2" presStyleLbl="alignAcc1" presStyleIdx="0" presStyleCnt="0" custScaleX="2308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0CB10B-23F2-4988-9A8A-860DAB15A330}" type="pres">
      <dgm:prSet presAssocID="{2B0EECC5-7441-40CB-8389-0D940F0324E0}" presName="topArc2" presStyleLbl="parChTrans1D1" presStyleIdx="4" presStyleCnt="12"/>
      <dgm:spPr/>
    </dgm:pt>
    <dgm:pt modelId="{219D7A37-07DE-43BA-A4CB-2D9919B59EA5}" type="pres">
      <dgm:prSet presAssocID="{2B0EECC5-7441-40CB-8389-0D940F0324E0}" presName="bottomArc2" presStyleLbl="parChTrans1D1" presStyleIdx="5" presStyleCnt="12"/>
      <dgm:spPr/>
    </dgm:pt>
    <dgm:pt modelId="{815554F5-1458-430A-8003-88AC5542CF84}" type="pres">
      <dgm:prSet presAssocID="{2B0EECC5-7441-40CB-8389-0D940F0324E0}" presName="topConnNode2" presStyleLbl="node2" presStyleIdx="0" presStyleCnt="0"/>
      <dgm:spPr/>
      <dgm:t>
        <a:bodyPr/>
        <a:lstStyle/>
        <a:p>
          <a:endParaRPr lang="ru-RU"/>
        </a:p>
      </dgm:t>
    </dgm:pt>
    <dgm:pt modelId="{4CE34C16-859E-425D-9F9E-2A0E341E48E4}" type="pres">
      <dgm:prSet presAssocID="{2B0EECC5-7441-40CB-8389-0D940F0324E0}" presName="hierChild4" presStyleCnt="0"/>
      <dgm:spPr/>
    </dgm:pt>
    <dgm:pt modelId="{3F279128-77A6-4D98-B393-F08D189D65AC}" type="pres">
      <dgm:prSet presAssocID="{2B0EECC5-7441-40CB-8389-0D940F0324E0}" presName="hierChild5" presStyleCnt="0"/>
      <dgm:spPr/>
    </dgm:pt>
    <dgm:pt modelId="{7DF7DFB8-E032-48F6-8405-F465B3129CC0}" type="pres">
      <dgm:prSet presAssocID="{9F7C379B-3924-4D1E-92E5-1C2E87C23A7C}" presName="Name28" presStyleLbl="parChTrans1D2" presStyleIdx="2" presStyleCnt="3"/>
      <dgm:spPr/>
      <dgm:t>
        <a:bodyPr/>
        <a:lstStyle/>
        <a:p>
          <a:endParaRPr lang="ru-RU"/>
        </a:p>
      </dgm:t>
    </dgm:pt>
    <dgm:pt modelId="{873C96B2-96E3-48EA-AEF5-CE6FE0C43EDC}" type="pres">
      <dgm:prSet presAssocID="{964938DF-85F1-4D22-97B2-2F2B3DC514C9}" presName="hierRoot2" presStyleCnt="0">
        <dgm:presLayoutVars>
          <dgm:hierBranch val="init"/>
        </dgm:presLayoutVars>
      </dgm:prSet>
      <dgm:spPr/>
    </dgm:pt>
    <dgm:pt modelId="{65F1C6FA-83C1-426D-8F81-B0080FAFFF75}" type="pres">
      <dgm:prSet presAssocID="{964938DF-85F1-4D22-97B2-2F2B3DC514C9}" presName="rootComposite2" presStyleCnt="0"/>
      <dgm:spPr/>
    </dgm:pt>
    <dgm:pt modelId="{353A2078-8209-45E2-8389-DAF30C275DBD}" type="pres">
      <dgm:prSet presAssocID="{964938DF-85F1-4D22-97B2-2F2B3DC514C9}" presName="rootText2" presStyleLbl="alignAcc1" presStyleIdx="0" presStyleCnt="0" custScaleX="1898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786CF5-7251-4216-ABA3-CB3BCB9F81F7}" type="pres">
      <dgm:prSet presAssocID="{964938DF-85F1-4D22-97B2-2F2B3DC514C9}" presName="topArc2" presStyleLbl="parChTrans1D1" presStyleIdx="6" presStyleCnt="12"/>
      <dgm:spPr/>
    </dgm:pt>
    <dgm:pt modelId="{FEE23344-AC8E-4215-A798-B7DBC0D8F9F2}" type="pres">
      <dgm:prSet presAssocID="{964938DF-85F1-4D22-97B2-2F2B3DC514C9}" presName="bottomArc2" presStyleLbl="parChTrans1D1" presStyleIdx="7" presStyleCnt="12"/>
      <dgm:spPr/>
    </dgm:pt>
    <dgm:pt modelId="{766DD597-189B-4F2B-A949-BBD8F28AAB8F}" type="pres">
      <dgm:prSet presAssocID="{964938DF-85F1-4D22-97B2-2F2B3DC514C9}" presName="topConnNode2" presStyleLbl="node2" presStyleIdx="0" presStyleCnt="0"/>
      <dgm:spPr/>
      <dgm:t>
        <a:bodyPr/>
        <a:lstStyle/>
        <a:p>
          <a:endParaRPr lang="ru-RU"/>
        </a:p>
      </dgm:t>
    </dgm:pt>
    <dgm:pt modelId="{62A06394-EF21-4DEF-ADD4-D99955BE5A11}" type="pres">
      <dgm:prSet presAssocID="{964938DF-85F1-4D22-97B2-2F2B3DC514C9}" presName="hierChild4" presStyleCnt="0"/>
      <dgm:spPr/>
    </dgm:pt>
    <dgm:pt modelId="{C23BF26E-B8A5-482D-A0FF-76777135098F}" type="pres">
      <dgm:prSet presAssocID="{AFE30106-6159-4D37-8C14-5DF51AD1E421}" presName="Name28" presStyleLbl="parChTrans1D3" presStyleIdx="0" presStyleCnt="2"/>
      <dgm:spPr/>
      <dgm:t>
        <a:bodyPr/>
        <a:lstStyle/>
        <a:p>
          <a:endParaRPr lang="ru-RU"/>
        </a:p>
      </dgm:t>
    </dgm:pt>
    <dgm:pt modelId="{AABB45CD-8143-4E9C-B531-34050ED65D23}" type="pres">
      <dgm:prSet presAssocID="{584D15D5-5AED-4D78-8FBB-192BC4B8C96C}" presName="hierRoot2" presStyleCnt="0">
        <dgm:presLayoutVars>
          <dgm:hierBranch val="init"/>
        </dgm:presLayoutVars>
      </dgm:prSet>
      <dgm:spPr/>
    </dgm:pt>
    <dgm:pt modelId="{3D0C898D-D5FB-465D-89E7-71412F3A2459}" type="pres">
      <dgm:prSet presAssocID="{584D15D5-5AED-4D78-8FBB-192BC4B8C96C}" presName="rootComposite2" presStyleCnt="0"/>
      <dgm:spPr/>
    </dgm:pt>
    <dgm:pt modelId="{8B7FEA1D-A720-4A3E-A4DF-FA2CB3248998}" type="pres">
      <dgm:prSet presAssocID="{584D15D5-5AED-4D78-8FBB-192BC4B8C96C}" presName="rootText2" presStyleLbl="alignAcc1" presStyleIdx="0" presStyleCnt="0" custScaleX="1524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48716C-12B4-41F1-B892-91B5FF78B867}" type="pres">
      <dgm:prSet presAssocID="{584D15D5-5AED-4D78-8FBB-192BC4B8C96C}" presName="topArc2" presStyleLbl="parChTrans1D1" presStyleIdx="8" presStyleCnt="12"/>
      <dgm:spPr/>
    </dgm:pt>
    <dgm:pt modelId="{1F35A6DC-2F73-4C1D-A6A6-D1672ECE497F}" type="pres">
      <dgm:prSet presAssocID="{584D15D5-5AED-4D78-8FBB-192BC4B8C96C}" presName="bottomArc2" presStyleLbl="parChTrans1D1" presStyleIdx="9" presStyleCnt="12"/>
      <dgm:spPr/>
    </dgm:pt>
    <dgm:pt modelId="{A7692821-8FDB-4999-A606-070928A4D745}" type="pres">
      <dgm:prSet presAssocID="{584D15D5-5AED-4D78-8FBB-192BC4B8C96C}" presName="topConnNode2" presStyleLbl="node3" presStyleIdx="0" presStyleCnt="0"/>
      <dgm:spPr/>
      <dgm:t>
        <a:bodyPr/>
        <a:lstStyle/>
        <a:p>
          <a:endParaRPr lang="ru-RU"/>
        </a:p>
      </dgm:t>
    </dgm:pt>
    <dgm:pt modelId="{31CC9BEF-1528-4010-BF1B-8BF76CCE254A}" type="pres">
      <dgm:prSet presAssocID="{584D15D5-5AED-4D78-8FBB-192BC4B8C96C}" presName="hierChild4" presStyleCnt="0"/>
      <dgm:spPr/>
    </dgm:pt>
    <dgm:pt modelId="{B95B9BDC-0E26-4A03-A0B6-3511D032FDE7}" type="pres">
      <dgm:prSet presAssocID="{584D15D5-5AED-4D78-8FBB-192BC4B8C96C}" presName="hierChild5" presStyleCnt="0"/>
      <dgm:spPr/>
    </dgm:pt>
    <dgm:pt modelId="{D1084D12-9C58-40AA-94E3-6D011D489A7E}" type="pres">
      <dgm:prSet presAssocID="{382D3FDB-6AF0-4739-A1C0-AD5109BA5293}" presName="Name28" presStyleLbl="parChTrans1D3" presStyleIdx="1" presStyleCnt="2"/>
      <dgm:spPr/>
      <dgm:t>
        <a:bodyPr/>
        <a:lstStyle/>
        <a:p>
          <a:endParaRPr lang="ru-RU"/>
        </a:p>
      </dgm:t>
    </dgm:pt>
    <dgm:pt modelId="{08B904E9-AE43-4276-A280-4B391320EB6D}" type="pres">
      <dgm:prSet presAssocID="{1F7082CF-4CD6-425A-9509-76FC1E7C416F}" presName="hierRoot2" presStyleCnt="0">
        <dgm:presLayoutVars>
          <dgm:hierBranch val="init"/>
        </dgm:presLayoutVars>
      </dgm:prSet>
      <dgm:spPr/>
    </dgm:pt>
    <dgm:pt modelId="{F0D95138-63CF-4293-9985-9AE9FC93D556}" type="pres">
      <dgm:prSet presAssocID="{1F7082CF-4CD6-425A-9509-76FC1E7C416F}" presName="rootComposite2" presStyleCnt="0"/>
      <dgm:spPr/>
    </dgm:pt>
    <dgm:pt modelId="{21FD9FC9-CD64-4F4A-BC52-936B6006E3F0}" type="pres">
      <dgm:prSet presAssocID="{1F7082CF-4CD6-425A-9509-76FC1E7C416F}" presName="rootText2" presStyleLbl="alignAcc1" presStyleIdx="0" presStyleCnt="0" custScaleX="1517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5759CE-4B43-492C-9186-F74AE42774A2}" type="pres">
      <dgm:prSet presAssocID="{1F7082CF-4CD6-425A-9509-76FC1E7C416F}" presName="topArc2" presStyleLbl="parChTrans1D1" presStyleIdx="10" presStyleCnt="12"/>
      <dgm:spPr/>
      <dgm:t>
        <a:bodyPr/>
        <a:lstStyle/>
        <a:p>
          <a:endParaRPr lang="ru-RU"/>
        </a:p>
      </dgm:t>
    </dgm:pt>
    <dgm:pt modelId="{EEEA04BA-B9CB-4E5D-B576-FBCC3E87E23B}" type="pres">
      <dgm:prSet presAssocID="{1F7082CF-4CD6-425A-9509-76FC1E7C416F}" presName="bottomArc2" presStyleLbl="parChTrans1D1" presStyleIdx="11" presStyleCnt="12"/>
      <dgm:spPr/>
    </dgm:pt>
    <dgm:pt modelId="{2E8072FD-37C4-4865-9654-BD019EC90E0B}" type="pres">
      <dgm:prSet presAssocID="{1F7082CF-4CD6-425A-9509-76FC1E7C416F}" presName="topConnNode2" presStyleLbl="node3" presStyleIdx="0" presStyleCnt="0"/>
      <dgm:spPr/>
      <dgm:t>
        <a:bodyPr/>
        <a:lstStyle/>
        <a:p>
          <a:endParaRPr lang="ru-RU"/>
        </a:p>
      </dgm:t>
    </dgm:pt>
    <dgm:pt modelId="{EB6ADEEF-A28D-4484-A747-8D32F7EC52B2}" type="pres">
      <dgm:prSet presAssocID="{1F7082CF-4CD6-425A-9509-76FC1E7C416F}" presName="hierChild4" presStyleCnt="0"/>
      <dgm:spPr/>
    </dgm:pt>
    <dgm:pt modelId="{3442A3F5-BB04-4466-9A2F-9C6E5033FB76}" type="pres">
      <dgm:prSet presAssocID="{1F7082CF-4CD6-425A-9509-76FC1E7C416F}" presName="hierChild5" presStyleCnt="0"/>
      <dgm:spPr/>
    </dgm:pt>
    <dgm:pt modelId="{4EE4C8D1-FD96-48C4-AD72-C695F2812407}" type="pres">
      <dgm:prSet presAssocID="{964938DF-85F1-4D22-97B2-2F2B3DC514C9}" presName="hierChild5" presStyleCnt="0"/>
      <dgm:spPr/>
    </dgm:pt>
    <dgm:pt modelId="{3E87874E-55E6-4758-8407-731FEA19FDA1}" type="pres">
      <dgm:prSet presAssocID="{12C03806-07F8-4FDD-AA30-28FC7173F8A3}" presName="hierChild3" presStyleCnt="0"/>
      <dgm:spPr/>
    </dgm:pt>
  </dgm:ptLst>
  <dgm:cxnLst>
    <dgm:cxn modelId="{2982900C-0A65-48BD-93AF-8468D1E234A1}" type="presOf" srcId="{584D15D5-5AED-4D78-8FBB-192BC4B8C96C}" destId="{A7692821-8FDB-4999-A606-070928A4D745}" srcOrd="1" destOrd="0" presId="urn:microsoft.com/office/officeart/2008/layout/HalfCircleOrganizationChart"/>
    <dgm:cxn modelId="{A4FE4D3F-9A1E-457D-BE41-49926B115758}" type="presOf" srcId="{1F7082CF-4CD6-425A-9509-76FC1E7C416F}" destId="{21FD9FC9-CD64-4F4A-BC52-936B6006E3F0}" srcOrd="0" destOrd="0" presId="urn:microsoft.com/office/officeart/2008/layout/HalfCircleOrganizationChart"/>
    <dgm:cxn modelId="{B122B007-5DF4-4287-9809-6A33E7BD5F2D}" type="presOf" srcId="{964938DF-85F1-4D22-97B2-2F2B3DC514C9}" destId="{766DD597-189B-4F2B-A949-BBD8F28AAB8F}" srcOrd="1" destOrd="0" presId="urn:microsoft.com/office/officeart/2008/layout/HalfCircleOrganizationChart"/>
    <dgm:cxn modelId="{DC038F72-05F1-4A31-84B0-52FE37DED02D}" type="presOf" srcId="{5B1652B6-0089-4958-A735-D30D80C47480}" destId="{04A09D6D-6176-4261-A855-C54ED253EF89}" srcOrd="1" destOrd="0" presId="urn:microsoft.com/office/officeart/2008/layout/HalfCircleOrganizationChart"/>
    <dgm:cxn modelId="{60DD6C39-BEB5-4434-97F1-F19E59B53DF6}" type="presOf" srcId="{584D15D5-5AED-4D78-8FBB-192BC4B8C96C}" destId="{8B7FEA1D-A720-4A3E-A4DF-FA2CB3248998}" srcOrd="0" destOrd="0" presId="urn:microsoft.com/office/officeart/2008/layout/HalfCircleOrganizationChart"/>
    <dgm:cxn modelId="{C445E10D-443A-4E7A-96DB-FF0C4E8DECD2}" type="presOf" srcId="{51816B5E-1317-400E-9E3E-3C540D10DC56}" destId="{02E35BB0-A546-4631-84F4-C157E7D11891}" srcOrd="0" destOrd="0" presId="urn:microsoft.com/office/officeart/2008/layout/HalfCircleOrganizationChart"/>
    <dgm:cxn modelId="{F7DDB864-4773-400C-B17B-F0B9D71A972C}" srcId="{964938DF-85F1-4D22-97B2-2F2B3DC514C9}" destId="{1F7082CF-4CD6-425A-9509-76FC1E7C416F}" srcOrd="1" destOrd="0" parTransId="{382D3FDB-6AF0-4739-A1C0-AD5109BA5293}" sibTransId="{B649E290-D8C6-4645-814C-AE4F50248897}"/>
    <dgm:cxn modelId="{19BF142D-29E8-4DE8-B46A-721EF7E0077F}" type="presOf" srcId="{49B2A475-11A6-4A6F-9C4B-FEE3251387FE}" destId="{235EEFFD-D0BC-4976-9241-697102CA1086}" srcOrd="0" destOrd="0" presId="urn:microsoft.com/office/officeart/2008/layout/HalfCircleOrganizationChart"/>
    <dgm:cxn modelId="{2888578B-D737-4CCE-8640-F54EFDE837B0}" type="presOf" srcId="{382D3FDB-6AF0-4739-A1C0-AD5109BA5293}" destId="{D1084D12-9C58-40AA-94E3-6D011D489A7E}" srcOrd="0" destOrd="0" presId="urn:microsoft.com/office/officeart/2008/layout/HalfCircleOrganizationChart"/>
    <dgm:cxn modelId="{955AEB2E-A19F-4E83-B28F-A1A4F97E54DA}" type="presOf" srcId="{1F7082CF-4CD6-425A-9509-76FC1E7C416F}" destId="{2E8072FD-37C4-4865-9654-BD019EC90E0B}" srcOrd="1" destOrd="0" presId="urn:microsoft.com/office/officeart/2008/layout/HalfCircleOrganizationChart"/>
    <dgm:cxn modelId="{BBBCC53E-BC25-4B88-A8EC-632D0EE32134}" srcId="{964938DF-85F1-4D22-97B2-2F2B3DC514C9}" destId="{584D15D5-5AED-4D78-8FBB-192BC4B8C96C}" srcOrd="0" destOrd="0" parTransId="{AFE30106-6159-4D37-8C14-5DF51AD1E421}" sibTransId="{03338BED-74E4-493D-95BD-CA890930892A}"/>
    <dgm:cxn modelId="{43B0DA13-99B4-4A3D-A186-826CB4564F49}" type="presOf" srcId="{F18BE68D-9034-4164-814D-2C744A897A3D}" destId="{709389A4-5951-4420-A77B-AEB429EBB1E8}" srcOrd="0" destOrd="0" presId="urn:microsoft.com/office/officeart/2008/layout/HalfCircleOrganizationChart"/>
    <dgm:cxn modelId="{455DDCDC-BE7B-4BCB-824C-22A815CA118F}" srcId="{12C03806-07F8-4FDD-AA30-28FC7173F8A3}" destId="{964938DF-85F1-4D22-97B2-2F2B3DC514C9}" srcOrd="2" destOrd="0" parTransId="{9F7C379B-3924-4D1E-92E5-1C2E87C23A7C}" sibTransId="{F53D835F-620C-4E82-88F6-F11BC7C334D7}"/>
    <dgm:cxn modelId="{6DFBB0FF-A357-418B-8C5B-1706BBE0F342}" type="presOf" srcId="{12C03806-07F8-4FDD-AA30-28FC7173F8A3}" destId="{B5E99485-85BE-42E2-9323-7C4953B0BD41}" srcOrd="0" destOrd="0" presId="urn:microsoft.com/office/officeart/2008/layout/HalfCircleOrganizationChart"/>
    <dgm:cxn modelId="{DAA8C7B3-4A78-44B1-A4E9-B4EC0FA00246}" srcId="{F18BE68D-9034-4164-814D-2C744A897A3D}" destId="{12C03806-07F8-4FDD-AA30-28FC7173F8A3}" srcOrd="0" destOrd="0" parTransId="{82976609-F732-4CD8-86E5-3537C76E116D}" sibTransId="{2B7F1946-7EBB-4707-BFC2-4A214B23BCC3}"/>
    <dgm:cxn modelId="{B9BC497A-1709-4E19-BC18-99F46E6247CA}" type="presOf" srcId="{964938DF-85F1-4D22-97B2-2F2B3DC514C9}" destId="{353A2078-8209-45E2-8389-DAF30C275DBD}" srcOrd="0" destOrd="0" presId="urn:microsoft.com/office/officeart/2008/layout/HalfCircleOrganizationChart"/>
    <dgm:cxn modelId="{7E1BFA7D-16AD-4048-8232-4091AB55EF60}" type="presOf" srcId="{AFE30106-6159-4D37-8C14-5DF51AD1E421}" destId="{C23BF26E-B8A5-482D-A0FF-76777135098F}" srcOrd="0" destOrd="0" presId="urn:microsoft.com/office/officeart/2008/layout/HalfCircleOrganizationChart"/>
    <dgm:cxn modelId="{7B6C8048-67A8-43F8-A34C-48EFE54C5CC8}" type="presOf" srcId="{5B1652B6-0089-4958-A735-D30D80C47480}" destId="{A25CE0F1-3EE5-4ED1-B9C2-990611121029}" srcOrd="0" destOrd="0" presId="urn:microsoft.com/office/officeart/2008/layout/HalfCircleOrganizationChart"/>
    <dgm:cxn modelId="{EC88DC92-414B-4700-B144-37B947FD9742}" type="presOf" srcId="{2B0EECC5-7441-40CB-8389-0D940F0324E0}" destId="{815554F5-1458-430A-8003-88AC5542CF84}" srcOrd="1" destOrd="0" presId="urn:microsoft.com/office/officeart/2008/layout/HalfCircleOrganizationChart"/>
    <dgm:cxn modelId="{138DF72C-47FE-46A2-9A7F-ECE6DE56E40D}" type="presOf" srcId="{12C03806-07F8-4FDD-AA30-28FC7173F8A3}" destId="{5B0D4DB9-015A-463C-861E-4F74BB1E2FBF}" srcOrd="1" destOrd="0" presId="urn:microsoft.com/office/officeart/2008/layout/HalfCircleOrganizationChart"/>
    <dgm:cxn modelId="{406F22ED-8D16-412C-8088-3FACE0C09DAC}" srcId="{12C03806-07F8-4FDD-AA30-28FC7173F8A3}" destId="{2B0EECC5-7441-40CB-8389-0D940F0324E0}" srcOrd="1" destOrd="0" parTransId="{49B2A475-11A6-4A6F-9C4B-FEE3251387FE}" sibTransId="{0D091250-9BFA-472B-A0C7-CD8BC05B7A9F}"/>
    <dgm:cxn modelId="{CDCCF9D4-50E1-42F9-A509-EE423616AB61}" type="presOf" srcId="{2B0EECC5-7441-40CB-8389-0D940F0324E0}" destId="{136646F8-77CF-4E54-B1DC-DC04B0536182}" srcOrd="0" destOrd="0" presId="urn:microsoft.com/office/officeart/2008/layout/HalfCircleOrganizationChart"/>
    <dgm:cxn modelId="{70B876A0-2A12-4F14-B811-47249AAE66EF}" type="presOf" srcId="{9F7C379B-3924-4D1E-92E5-1C2E87C23A7C}" destId="{7DF7DFB8-E032-48F6-8405-F465B3129CC0}" srcOrd="0" destOrd="0" presId="urn:microsoft.com/office/officeart/2008/layout/HalfCircleOrganizationChart"/>
    <dgm:cxn modelId="{20C94CB6-B885-4AEE-B63C-FC97A76E1F3E}" srcId="{12C03806-07F8-4FDD-AA30-28FC7173F8A3}" destId="{5B1652B6-0089-4958-A735-D30D80C47480}" srcOrd="0" destOrd="0" parTransId="{51816B5E-1317-400E-9E3E-3C540D10DC56}" sibTransId="{28BFB533-1CC9-4B49-983A-23961B771370}"/>
    <dgm:cxn modelId="{883C0AC8-2A2E-4807-A2D5-CB74A049B5F4}" type="presParOf" srcId="{709389A4-5951-4420-A77B-AEB429EBB1E8}" destId="{3CC391E8-12D6-4956-B363-75E5279C6EB6}" srcOrd="0" destOrd="0" presId="urn:microsoft.com/office/officeart/2008/layout/HalfCircleOrganizationChart"/>
    <dgm:cxn modelId="{CDA4747D-0197-44E8-87BA-AF01EDD78CFE}" type="presParOf" srcId="{3CC391E8-12D6-4956-B363-75E5279C6EB6}" destId="{B1FE0241-8286-42FE-874F-9298111B172E}" srcOrd="0" destOrd="0" presId="urn:microsoft.com/office/officeart/2008/layout/HalfCircleOrganizationChart"/>
    <dgm:cxn modelId="{42446F3F-9E76-4334-86F5-09845EA3E3FA}" type="presParOf" srcId="{B1FE0241-8286-42FE-874F-9298111B172E}" destId="{B5E99485-85BE-42E2-9323-7C4953B0BD41}" srcOrd="0" destOrd="0" presId="urn:microsoft.com/office/officeart/2008/layout/HalfCircleOrganizationChart"/>
    <dgm:cxn modelId="{A5F08E11-6D79-4AC6-896C-807DAA09D960}" type="presParOf" srcId="{B1FE0241-8286-42FE-874F-9298111B172E}" destId="{07E576AA-023A-44EC-8655-18BC54329B17}" srcOrd="1" destOrd="0" presId="urn:microsoft.com/office/officeart/2008/layout/HalfCircleOrganizationChart"/>
    <dgm:cxn modelId="{69C0214E-2E29-4823-B3C5-C565C698B73A}" type="presParOf" srcId="{B1FE0241-8286-42FE-874F-9298111B172E}" destId="{F164AECA-5505-4972-8D5A-120D9573BC6B}" srcOrd="2" destOrd="0" presId="urn:microsoft.com/office/officeart/2008/layout/HalfCircleOrganizationChart"/>
    <dgm:cxn modelId="{05E0A9B9-A1C5-4287-84DB-84C97D57FB48}" type="presParOf" srcId="{B1FE0241-8286-42FE-874F-9298111B172E}" destId="{5B0D4DB9-015A-463C-861E-4F74BB1E2FBF}" srcOrd="3" destOrd="0" presId="urn:microsoft.com/office/officeart/2008/layout/HalfCircleOrganizationChart"/>
    <dgm:cxn modelId="{DC3E630E-1EA5-4075-BC6B-E06AC6C014D6}" type="presParOf" srcId="{3CC391E8-12D6-4956-B363-75E5279C6EB6}" destId="{30DFB6FF-D8BB-4085-B2DD-C10CECF4FA3A}" srcOrd="1" destOrd="0" presId="urn:microsoft.com/office/officeart/2008/layout/HalfCircleOrganizationChart"/>
    <dgm:cxn modelId="{C4A71EAA-E3BF-46D1-82EB-0284F807BD77}" type="presParOf" srcId="{30DFB6FF-D8BB-4085-B2DD-C10CECF4FA3A}" destId="{02E35BB0-A546-4631-84F4-C157E7D11891}" srcOrd="0" destOrd="0" presId="urn:microsoft.com/office/officeart/2008/layout/HalfCircleOrganizationChart"/>
    <dgm:cxn modelId="{76C14EA0-C057-4467-8BD6-6C1AAA507422}" type="presParOf" srcId="{30DFB6FF-D8BB-4085-B2DD-C10CECF4FA3A}" destId="{ED30AB61-DAAA-4E68-9D61-4FCDB42055AD}" srcOrd="1" destOrd="0" presId="urn:microsoft.com/office/officeart/2008/layout/HalfCircleOrganizationChart"/>
    <dgm:cxn modelId="{D9666F09-349F-4E35-9649-F89994B276F2}" type="presParOf" srcId="{ED30AB61-DAAA-4E68-9D61-4FCDB42055AD}" destId="{A37C1FB2-75FC-43CE-8B59-98FBAFBF8C7D}" srcOrd="0" destOrd="0" presId="urn:microsoft.com/office/officeart/2008/layout/HalfCircleOrganizationChart"/>
    <dgm:cxn modelId="{924B0FCE-469B-44DC-9834-D62BC7C780E5}" type="presParOf" srcId="{A37C1FB2-75FC-43CE-8B59-98FBAFBF8C7D}" destId="{A25CE0F1-3EE5-4ED1-B9C2-990611121029}" srcOrd="0" destOrd="0" presId="urn:microsoft.com/office/officeart/2008/layout/HalfCircleOrganizationChart"/>
    <dgm:cxn modelId="{8D55B17B-7B2A-44F9-A877-EF8EB2F60279}" type="presParOf" srcId="{A37C1FB2-75FC-43CE-8B59-98FBAFBF8C7D}" destId="{0758D50B-DFED-43BE-8DE4-17EAAF8F9396}" srcOrd="1" destOrd="0" presId="urn:microsoft.com/office/officeart/2008/layout/HalfCircleOrganizationChart"/>
    <dgm:cxn modelId="{1C8FF71E-1D02-4446-B3F2-C50B4934F241}" type="presParOf" srcId="{A37C1FB2-75FC-43CE-8B59-98FBAFBF8C7D}" destId="{BD9AFFD6-23AF-41A7-9EEF-7FD8BDAEEA0B}" srcOrd="2" destOrd="0" presId="urn:microsoft.com/office/officeart/2008/layout/HalfCircleOrganizationChart"/>
    <dgm:cxn modelId="{CDCBD487-F6C4-4CE5-B840-5F57381DBE36}" type="presParOf" srcId="{A37C1FB2-75FC-43CE-8B59-98FBAFBF8C7D}" destId="{04A09D6D-6176-4261-A855-C54ED253EF89}" srcOrd="3" destOrd="0" presId="urn:microsoft.com/office/officeart/2008/layout/HalfCircleOrganizationChart"/>
    <dgm:cxn modelId="{6527C927-0B90-4A10-8BEA-332F4A214751}" type="presParOf" srcId="{ED30AB61-DAAA-4E68-9D61-4FCDB42055AD}" destId="{0A79E854-6FE5-4E8F-AFE9-2E5DDCC439F5}" srcOrd="1" destOrd="0" presId="urn:microsoft.com/office/officeart/2008/layout/HalfCircleOrganizationChart"/>
    <dgm:cxn modelId="{0D233C3E-5650-4CC9-99D6-E2C97D79BABA}" type="presParOf" srcId="{ED30AB61-DAAA-4E68-9D61-4FCDB42055AD}" destId="{D11090E1-88C3-4E9C-8EE3-B4AA18E02F57}" srcOrd="2" destOrd="0" presId="urn:microsoft.com/office/officeart/2008/layout/HalfCircleOrganizationChart"/>
    <dgm:cxn modelId="{F42F7FAF-FB49-41D5-A988-39D74E8E44D8}" type="presParOf" srcId="{30DFB6FF-D8BB-4085-B2DD-C10CECF4FA3A}" destId="{235EEFFD-D0BC-4976-9241-697102CA1086}" srcOrd="2" destOrd="0" presId="urn:microsoft.com/office/officeart/2008/layout/HalfCircleOrganizationChart"/>
    <dgm:cxn modelId="{814B2921-28AC-4EA9-BBEA-A0A2E6310E99}" type="presParOf" srcId="{30DFB6FF-D8BB-4085-B2DD-C10CECF4FA3A}" destId="{AFC51B84-B283-4C0E-905C-E3D3A6CEDB55}" srcOrd="3" destOrd="0" presId="urn:microsoft.com/office/officeart/2008/layout/HalfCircleOrganizationChart"/>
    <dgm:cxn modelId="{D95BBDDA-4225-43EA-A4B2-059CE997A77D}" type="presParOf" srcId="{AFC51B84-B283-4C0E-905C-E3D3A6CEDB55}" destId="{2AEC88E2-6922-4F92-82FE-0F7DF535DE5F}" srcOrd="0" destOrd="0" presId="urn:microsoft.com/office/officeart/2008/layout/HalfCircleOrganizationChart"/>
    <dgm:cxn modelId="{8AF33B49-3A1F-4408-B3F2-2E8B5DD49D54}" type="presParOf" srcId="{2AEC88E2-6922-4F92-82FE-0F7DF535DE5F}" destId="{136646F8-77CF-4E54-B1DC-DC04B0536182}" srcOrd="0" destOrd="0" presId="urn:microsoft.com/office/officeart/2008/layout/HalfCircleOrganizationChart"/>
    <dgm:cxn modelId="{0D5CA76A-82F6-4F2A-ABC4-F70D0D217719}" type="presParOf" srcId="{2AEC88E2-6922-4F92-82FE-0F7DF535DE5F}" destId="{280CB10B-23F2-4988-9A8A-860DAB15A330}" srcOrd="1" destOrd="0" presId="urn:microsoft.com/office/officeart/2008/layout/HalfCircleOrganizationChart"/>
    <dgm:cxn modelId="{652E9EF7-98C7-42D8-B163-E615ACD31464}" type="presParOf" srcId="{2AEC88E2-6922-4F92-82FE-0F7DF535DE5F}" destId="{219D7A37-07DE-43BA-A4CB-2D9919B59EA5}" srcOrd="2" destOrd="0" presId="urn:microsoft.com/office/officeart/2008/layout/HalfCircleOrganizationChart"/>
    <dgm:cxn modelId="{2852E7A2-4847-4E5C-9CA7-3AAC2C22038B}" type="presParOf" srcId="{2AEC88E2-6922-4F92-82FE-0F7DF535DE5F}" destId="{815554F5-1458-430A-8003-88AC5542CF84}" srcOrd="3" destOrd="0" presId="urn:microsoft.com/office/officeart/2008/layout/HalfCircleOrganizationChart"/>
    <dgm:cxn modelId="{5129AEDB-7B04-41D8-B087-69328EF15F48}" type="presParOf" srcId="{AFC51B84-B283-4C0E-905C-E3D3A6CEDB55}" destId="{4CE34C16-859E-425D-9F9E-2A0E341E48E4}" srcOrd="1" destOrd="0" presId="urn:microsoft.com/office/officeart/2008/layout/HalfCircleOrganizationChart"/>
    <dgm:cxn modelId="{3223BCA0-950D-4563-92E8-EE8788A41454}" type="presParOf" srcId="{AFC51B84-B283-4C0E-905C-E3D3A6CEDB55}" destId="{3F279128-77A6-4D98-B393-F08D189D65AC}" srcOrd="2" destOrd="0" presId="urn:microsoft.com/office/officeart/2008/layout/HalfCircleOrganizationChart"/>
    <dgm:cxn modelId="{006B9E21-D76F-4F21-B7C9-02DC67CDCFDE}" type="presParOf" srcId="{30DFB6FF-D8BB-4085-B2DD-C10CECF4FA3A}" destId="{7DF7DFB8-E032-48F6-8405-F465B3129CC0}" srcOrd="4" destOrd="0" presId="urn:microsoft.com/office/officeart/2008/layout/HalfCircleOrganizationChart"/>
    <dgm:cxn modelId="{A356163C-EC7B-4270-8806-F72BBF33E3C2}" type="presParOf" srcId="{30DFB6FF-D8BB-4085-B2DD-C10CECF4FA3A}" destId="{873C96B2-96E3-48EA-AEF5-CE6FE0C43EDC}" srcOrd="5" destOrd="0" presId="urn:microsoft.com/office/officeart/2008/layout/HalfCircleOrganizationChart"/>
    <dgm:cxn modelId="{C0BACEE5-4E10-4C00-BD1B-A0381F2B634E}" type="presParOf" srcId="{873C96B2-96E3-48EA-AEF5-CE6FE0C43EDC}" destId="{65F1C6FA-83C1-426D-8F81-B0080FAFFF75}" srcOrd="0" destOrd="0" presId="urn:microsoft.com/office/officeart/2008/layout/HalfCircleOrganizationChart"/>
    <dgm:cxn modelId="{6D4D577B-71EA-41B8-AB2D-8AE39F2EF6F0}" type="presParOf" srcId="{65F1C6FA-83C1-426D-8F81-B0080FAFFF75}" destId="{353A2078-8209-45E2-8389-DAF30C275DBD}" srcOrd="0" destOrd="0" presId="urn:microsoft.com/office/officeart/2008/layout/HalfCircleOrganizationChart"/>
    <dgm:cxn modelId="{F0B9D036-20B1-4948-87EC-87B7BB58EC87}" type="presParOf" srcId="{65F1C6FA-83C1-426D-8F81-B0080FAFFF75}" destId="{9C786CF5-7251-4216-ABA3-CB3BCB9F81F7}" srcOrd="1" destOrd="0" presId="urn:microsoft.com/office/officeart/2008/layout/HalfCircleOrganizationChart"/>
    <dgm:cxn modelId="{0465F156-A5EE-45A9-9F43-93D302BE706B}" type="presParOf" srcId="{65F1C6FA-83C1-426D-8F81-B0080FAFFF75}" destId="{FEE23344-AC8E-4215-A798-B7DBC0D8F9F2}" srcOrd="2" destOrd="0" presId="urn:microsoft.com/office/officeart/2008/layout/HalfCircleOrganizationChart"/>
    <dgm:cxn modelId="{AA574581-ACEB-43DD-84D4-4212031A3AA2}" type="presParOf" srcId="{65F1C6FA-83C1-426D-8F81-B0080FAFFF75}" destId="{766DD597-189B-4F2B-A949-BBD8F28AAB8F}" srcOrd="3" destOrd="0" presId="urn:microsoft.com/office/officeart/2008/layout/HalfCircleOrganizationChart"/>
    <dgm:cxn modelId="{912D22EE-6F75-4E57-8589-850EA3D048A4}" type="presParOf" srcId="{873C96B2-96E3-48EA-AEF5-CE6FE0C43EDC}" destId="{62A06394-EF21-4DEF-ADD4-D99955BE5A11}" srcOrd="1" destOrd="0" presId="urn:microsoft.com/office/officeart/2008/layout/HalfCircleOrganizationChart"/>
    <dgm:cxn modelId="{107DE396-8D08-43E4-9E92-12D2DE7AD50C}" type="presParOf" srcId="{62A06394-EF21-4DEF-ADD4-D99955BE5A11}" destId="{C23BF26E-B8A5-482D-A0FF-76777135098F}" srcOrd="0" destOrd="0" presId="urn:microsoft.com/office/officeart/2008/layout/HalfCircleOrganizationChart"/>
    <dgm:cxn modelId="{58600EF3-F376-4605-97D6-6AAEAB52375B}" type="presParOf" srcId="{62A06394-EF21-4DEF-ADD4-D99955BE5A11}" destId="{AABB45CD-8143-4E9C-B531-34050ED65D23}" srcOrd="1" destOrd="0" presId="urn:microsoft.com/office/officeart/2008/layout/HalfCircleOrganizationChart"/>
    <dgm:cxn modelId="{77F63C2E-749E-460D-A065-64AD4767856C}" type="presParOf" srcId="{AABB45CD-8143-4E9C-B531-34050ED65D23}" destId="{3D0C898D-D5FB-465D-89E7-71412F3A2459}" srcOrd="0" destOrd="0" presId="urn:microsoft.com/office/officeart/2008/layout/HalfCircleOrganizationChart"/>
    <dgm:cxn modelId="{0FF59244-9839-40C5-A406-D1583A6F7712}" type="presParOf" srcId="{3D0C898D-D5FB-465D-89E7-71412F3A2459}" destId="{8B7FEA1D-A720-4A3E-A4DF-FA2CB3248998}" srcOrd="0" destOrd="0" presId="urn:microsoft.com/office/officeart/2008/layout/HalfCircleOrganizationChart"/>
    <dgm:cxn modelId="{8D79802B-2713-4D5D-98A3-343B34888AD9}" type="presParOf" srcId="{3D0C898D-D5FB-465D-89E7-71412F3A2459}" destId="{C048716C-12B4-41F1-B892-91B5FF78B867}" srcOrd="1" destOrd="0" presId="urn:microsoft.com/office/officeart/2008/layout/HalfCircleOrganizationChart"/>
    <dgm:cxn modelId="{CECD7762-05F7-4DA6-9C82-69DEAAA9E7FF}" type="presParOf" srcId="{3D0C898D-D5FB-465D-89E7-71412F3A2459}" destId="{1F35A6DC-2F73-4C1D-A6A6-D1672ECE497F}" srcOrd="2" destOrd="0" presId="urn:microsoft.com/office/officeart/2008/layout/HalfCircleOrganizationChart"/>
    <dgm:cxn modelId="{639D787E-2368-41F8-AB29-C4E5ACCF6CB7}" type="presParOf" srcId="{3D0C898D-D5FB-465D-89E7-71412F3A2459}" destId="{A7692821-8FDB-4999-A606-070928A4D745}" srcOrd="3" destOrd="0" presId="urn:microsoft.com/office/officeart/2008/layout/HalfCircleOrganizationChart"/>
    <dgm:cxn modelId="{66D6CB12-3237-46EE-96C0-A850CC87C113}" type="presParOf" srcId="{AABB45CD-8143-4E9C-B531-34050ED65D23}" destId="{31CC9BEF-1528-4010-BF1B-8BF76CCE254A}" srcOrd="1" destOrd="0" presId="urn:microsoft.com/office/officeart/2008/layout/HalfCircleOrganizationChart"/>
    <dgm:cxn modelId="{DE7FAF2A-8F7C-49F2-8108-6672075A0CF4}" type="presParOf" srcId="{AABB45CD-8143-4E9C-B531-34050ED65D23}" destId="{B95B9BDC-0E26-4A03-A0B6-3511D032FDE7}" srcOrd="2" destOrd="0" presId="urn:microsoft.com/office/officeart/2008/layout/HalfCircleOrganizationChart"/>
    <dgm:cxn modelId="{6143A38C-6CF9-415E-9F2F-EBE7F8F692BE}" type="presParOf" srcId="{62A06394-EF21-4DEF-ADD4-D99955BE5A11}" destId="{D1084D12-9C58-40AA-94E3-6D011D489A7E}" srcOrd="2" destOrd="0" presId="urn:microsoft.com/office/officeart/2008/layout/HalfCircleOrganizationChart"/>
    <dgm:cxn modelId="{2EC3FD97-0640-423A-88A8-28CF90FAFC78}" type="presParOf" srcId="{62A06394-EF21-4DEF-ADD4-D99955BE5A11}" destId="{08B904E9-AE43-4276-A280-4B391320EB6D}" srcOrd="3" destOrd="0" presId="urn:microsoft.com/office/officeart/2008/layout/HalfCircleOrganizationChart"/>
    <dgm:cxn modelId="{4E5BEF3B-D756-406D-B67D-46FC2AF57C03}" type="presParOf" srcId="{08B904E9-AE43-4276-A280-4B391320EB6D}" destId="{F0D95138-63CF-4293-9985-9AE9FC93D556}" srcOrd="0" destOrd="0" presId="urn:microsoft.com/office/officeart/2008/layout/HalfCircleOrganizationChart"/>
    <dgm:cxn modelId="{976DEB71-F5C7-47CC-B797-B9F2BFFCBA06}" type="presParOf" srcId="{F0D95138-63CF-4293-9985-9AE9FC93D556}" destId="{21FD9FC9-CD64-4F4A-BC52-936B6006E3F0}" srcOrd="0" destOrd="0" presId="urn:microsoft.com/office/officeart/2008/layout/HalfCircleOrganizationChart"/>
    <dgm:cxn modelId="{1001EBAB-4CA4-4B7D-B2C2-171C627B5F39}" type="presParOf" srcId="{F0D95138-63CF-4293-9985-9AE9FC93D556}" destId="{5F5759CE-4B43-492C-9186-F74AE42774A2}" srcOrd="1" destOrd="0" presId="urn:microsoft.com/office/officeart/2008/layout/HalfCircleOrganizationChart"/>
    <dgm:cxn modelId="{A9DB38EB-0C6E-4784-9BE5-B013E2A01373}" type="presParOf" srcId="{F0D95138-63CF-4293-9985-9AE9FC93D556}" destId="{EEEA04BA-B9CB-4E5D-B576-FBCC3E87E23B}" srcOrd="2" destOrd="0" presId="urn:microsoft.com/office/officeart/2008/layout/HalfCircleOrganizationChart"/>
    <dgm:cxn modelId="{27440501-B91D-4B0F-A14D-F7FC5C9029A6}" type="presParOf" srcId="{F0D95138-63CF-4293-9985-9AE9FC93D556}" destId="{2E8072FD-37C4-4865-9654-BD019EC90E0B}" srcOrd="3" destOrd="0" presId="urn:microsoft.com/office/officeart/2008/layout/HalfCircleOrganizationChart"/>
    <dgm:cxn modelId="{E0548E87-50BE-4A6D-8B4A-5D0F41906103}" type="presParOf" srcId="{08B904E9-AE43-4276-A280-4B391320EB6D}" destId="{EB6ADEEF-A28D-4484-A747-8D32F7EC52B2}" srcOrd="1" destOrd="0" presId="urn:microsoft.com/office/officeart/2008/layout/HalfCircleOrganizationChart"/>
    <dgm:cxn modelId="{C382148A-91A0-4BFD-85C2-F6C88B356E0B}" type="presParOf" srcId="{08B904E9-AE43-4276-A280-4B391320EB6D}" destId="{3442A3F5-BB04-4466-9A2F-9C6E5033FB76}" srcOrd="2" destOrd="0" presId="urn:microsoft.com/office/officeart/2008/layout/HalfCircleOrganizationChart"/>
    <dgm:cxn modelId="{853E1A42-5C26-4D20-B28A-1AB54EA7F4DC}" type="presParOf" srcId="{873C96B2-96E3-48EA-AEF5-CE6FE0C43EDC}" destId="{4EE4C8D1-FD96-48C4-AD72-C695F2812407}" srcOrd="2" destOrd="0" presId="urn:microsoft.com/office/officeart/2008/layout/HalfCircleOrganizationChart"/>
    <dgm:cxn modelId="{9CD3A787-71A2-4560-88CA-9353512D15FA}" type="presParOf" srcId="{3CC391E8-12D6-4956-B363-75E5279C6EB6}" destId="{3E87874E-55E6-4758-8407-731FEA19FDA1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084D12-9C58-40AA-94E3-6D011D489A7E}">
      <dsp:nvSpPr>
        <dsp:cNvPr id="0" name=""/>
        <dsp:cNvSpPr/>
      </dsp:nvSpPr>
      <dsp:spPr>
        <a:xfrm>
          <a:off x="8543492" y="2208615"/>
          <a:ext cx="1193662" cy="15964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6460"/>
              </a:lnTo>
              <a:lnTo>
                <a:pt x="1193662" y="159646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3BF26E-B8A5-482D-A0FF-76777135098F}">
      <dsp:nvSpPr>
        <dsp:cNvPr id="0" name=""/>
        <dsp:cNvSpPr/>
      </dsp:nvSpPr>
      <dsp:spPr>
        <a:xfrm>
          <a:off x="8543492" y="2208615"/>
          <a:ext cx="1197141" cy="474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4196"/>
              </a:lnTo>
              <a:lnTo>
                <a:pt x="1197141" y="47419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F7DFB8-E032-48F6-8405-F465B3129CC0}">
      <dsp:nvSpPr>
        <dsp:cNvPr id="0" name=""/>
        <dsp:cNvSpPr/>
      </dsp:nvSpPr>
      <dsp:spPr>
        <a:xfrm>
          <a:off x="5024268" y="1086350"/>
          <a:ext cx="3519223" cy="3319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968"/>
              </a:lnTo>
              <a:lnTo>
                <a:pt x="3519223" y="165968"/>
              </a:lnTo>
              <a:lnTo>
                <a:pt x="3519223" y="3319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5EEFFD-D0BC-4976-9241-697102CA1086}">
      <dsp:nvSpPr>
        <dsp:cNvPr id="0" name=""/>
        <dsp:cNvSpPr/>
      </dsp:nvSpPr>
      <dsp:spPr>
        <a:xfrm>
          <a:off x="4886980" y="1086350"/>
          <a:ext cx="137287" cy="331937"/>
        </a:xfrm>
        <a:custGeom>
          <a:avLst/>
          <a:gdLst/>
          <a:ahLst/>
          <a:cxnLst/>
          <a:rect l="0" t="0" r="0" b="0"/>
          <a:pathLst>
            <a:path>
              <a:moveTo>
                <a:pt x="137287" y="0"/>
              </a:moveTo>
              <a:lnTo>
                <a:pt x="137287" y="165968"/>
              </a:lnTo>
              <a:lnTo>
                <a:pt x="0" y="165968"/>
              </a:lnTo>
              <a:lnTo>
                <a:pt x="0" y="3319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E35BB0-A546-4631-84F4-C157E7D11891}">
      <dsp:nvSpPr>
        <dsp:cNvPr id="0" name=""/>
        <dsp:cNvSpPr/>
      </dsp:nvSpPr>
      <dsp:spPr>
        <a:xfrm>
          <a:off x="1367757" y="1086350"/>
          <a:ext cx="3656511" cy="331937"/>
        </a:xfrm>
        <a:custGeom>
          <a:avLst/>
          <a:gdLst/>
          <a:ahLst/>
          <a:cxnLst/>
          <a:rect l="0" t="0" r="0" b="0"/>
          <a:pathLst>
            <a:path>
              <a:moveTo>
                <a:pt x="3656511" y="0"/>
              </a:moveTo>
              <a:lnTo>
                <a:pt x="3656511" y="165968"/>
              </a:lnTo>
              <a:lnTo>
                <a:pt x="0" y="165968"/>
              </a:lnTo>
              <a:lnTo>
                <a:pt x="0" y="3319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E576AA-023A-44EC-8655-18BC54329B17}">
      <dsp:nvSpPr>
        <dsp:cNvPr id="0" name=""/>
        <dsp:cNvSpPr/>
      </dsp:nvSpPr>
      <dsp:spPr>
        <a:xfrm>
          <a:off x="4062424" y="296023"/>
          <a:ext cx="1923687" cy="790327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64AECA-5505-4972-8D5A-120D9573BC6B}">
      <dsp:nvSpPr>
        <dsp:cNvPr id="0" name=""/>
        <dsp:cNvSpPr/>
      </dsp:nvSpPr>
      <dsp:spPr>
        <a:xfrm>
          <a:off x="4062424" y="296023"/>
          <a:ext cx="1923687" cy="790327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E99485-85BE-42E2-9323-7C4953B0BD41}">
      <dsp:nvSpPr>
        <dsp:cNvPr id="0" name=""/>
        <dsp:cNvSpPr/>
      </dsp:nvSpPr>
      <dsp:spPr>
        <a:xfrm>
          <a:off x="3100580" y="438282"/>
          <a:ext cx="3847375" cy="50580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Guidance on Audit of Reliability of Macroeconomic Forecasts</a:t>
          </a:r>
        </a:p>
      </dsp:txBody>
      <dsp:txXfrm>
        <a:off x="3100580" y="438282"/>
        <a:ext cx="3847375" cy="505809"/>
      </dsp:txXfrm>
    </dsp:sp>
    <dsp:sp modelId="{0758D50B-DFED-43BE-8DE4-17EAAF8F9396}">
      <dsp:nvSpPr>
        <dsp:cNvPr id="0" name=""/>
        <dsp:cNvSpPr/>
      </dsp:nvSpPr>
      <dsp:spPr>
        <a:xfrm>
          <a:off x="686368" y="1418288"/>
          <a:ext cx="1362776" cy="790327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9AFFD6-23AF-41A7-9EEF-7FD8BDAEEA0B}">
      <dsp:nvSpPr>
        <dsp:cNvPr id="0" name=""/>
        <dsp:cNvSpPr/>
      </dsp:nvSpPr>
      <dsp:spPr>
        <a:xfrm>
          <a:off x="686368" y="1418288"/>
          <a:ext cx="1362776" cy="790327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5CE0F1-3EE5-4ED1-B9C2-990611121029}">
      <dsp:nvSpPr>
        <dsp:cNvPr id="0" name=""/>
        <dsp:cNvSpPr/>
      </dsp:nvSpPr>
      <dsp:spPr>
        <a:xfrm>
          <a:off x="4980" y="1560547"/>
          <a:ext cx="2725553" cy="50580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rial" pitchFamily="34" charset="0"/>
              <a:cs typeface="Arial" pitchFamily="34" charset="0"/>
            </a:rPr>
            <a:t>The role of SAIs in development and use of macroeconomic forecasts</a:t>
          </a:r>
        </a:p>
      </dsp:txBody>
      <dsp:txXfrm>
        <a:off x="4980" y="1560547"/>
        <a:ext cx="2725553" cy="505809"/>
      </dsp:txXfrm>
    </dsp:sp>
    <dsp:sp modelId="{280CB10B-23F2-4988-9A8A-860DAB15A330}">
      <dsp:nvSpPr>
        <dsp:cNvPr id="0" name=""/>
        <dsp:cNvSpPr/>
      </dsp:nvSpPr>
      <dsp:spPr>
        <a:xfrm>
          <a:off x="3974726" y="1418288"/>
          <a:ext cx="1824509" cy="790327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9D7A37-07DE-43BA-A4CB-2D9919B59EA5}">
      <dsp:nvSpPr>
        <dsp:cNvPr id="0" name=""/>
        <dsp:cNvSpPr/>
      </dsp:nvSpPr>
      <dsp:spPr>
        <a:xfrm>
          <a:off x="3974726" y="1418288"/>
          <a:ext cx="1824509" cy="790327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6646F8-77CF-4E54-B1DC-DC04B0536182}">
      <dsp:nvSpPr>
        <dsp:cNvPr id="0" name=""/>
        <dsp:cNvSpPr/>
      </dsp:nvSpPr>
      <dsp:spPr>
        <a:xfrm>
          <a:off x="3062471" y="1560547"/>
          <a:ext cx="3649019" cy="50580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30829"/>
              </a:solidFill>
              <a:latin typeface="Arial" pitchFamily="34" charset="0"/>
              <a:ea typeface="+mn-ea"/>
              <a:cs typeface="Arial" pitchFamily="34" charset="0"/>
            </a:rPr>
            <a:t>General principles for preforming assessments of the reliability of macroeconomic forecast</a:t>
          </a:r>
          <a:r>
            <a:rPr lang="en-US" sz="1800" kern="120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rPr>
            <a:t>s</a:t>
          </a:r>
          <a:endParaRPr lang="en-US" sz="1800" kern="1200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3062471" y="1560547"/>
        <a:ext cx="3649019" cy="505809"/>
      </dsp:txXfrm>
    </dsp:sp>
    <dsp:sp modelId="{9C786CF5-7251-4216-ABA3-CB3BCB9F81F7}">
      <dsp:nvSpPr>
        <dsp:cNvPr id="0" name=""/>
        <dsp:cNvSpPr/>
      </dsp:nvSpPr>
      <dsp:spPr>
        <a:xfrm>
          <a:off x="7793460" y="1418288"/>
          <a:ext cx="1500064" cy="790327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E23344-AC8E-4215-A798-B7DBC0D8F9F2}">
      <dsp:nvSpPr>
        <dsp:cNvPr id="0" name=""/>
        <dsp:cNvSpPr/>
      </dsp:nvSpPr>
      <dsp:spPr>
        <a:xfrm>
          <a:off x="7793460" y="1418288"/>
          <a:ext cx="1500064" cy="790327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3A2078-8209-45E2-8389-DAF30C275DBD}">
      <dsp:nvSpPr>
        <dsp:cNvPr id="0" name=""/>
        <dsp:cNvSpPr/>
      </dsp:nvSpPr>
      <dsp:spPr>
        <a:xfrm>
          <a:off x="7043427" y="1560547"/>
          <a:ext cx="3000129" cy="50580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Subject matter </a:t>
          </a:r>
          <a:r>
            <a:rPr lang="en-US" sz="1800" b="0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of the reliability of macroeconomic </a:t>
          </a:r>
          <a:r>
            <a:rPr lang="en-US" sz="18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forecasts auditing</a:t>
          </a:r>
          <a:endParaRPr lang="ru-RU" sz="1800" b="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7043427" y="1560547"/>
        <a:ext cx="3000129" cy="505809"/>
      </dsp:txXfrm>
    </dsp:sp>
    <dsp:sp modelId="{C048716C-12B4-41F1-B892-91B5FF78B867}">
      <dsp:nvSpPr>
        <dsp:cNvPr id="0" name=""/>
        <dsp:cNvSpPr/>
      </dsp:nvSpPr>
      <dsp:spPr>
        <a:xfrm>
          <a:off x="9596029" y="2540552"/>
          <a:ext cx="1205035" cy="790327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35A6DC-2F73-4C1D-A6A6-D1672ECE497F}">
      <dsp:nvSpPr>
        <dsp:cNvPr id="0" name=""/>
        <dsp:cNvSpPr/>
      </dsp:nvSpPr>
      <dsp:spPr>
        <a:xfrm>
          <a:off x="9596029" y="2540552"/>
          <a:ext cx="1205035" cy="790327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7FEA1D-A720-4A3E-A4DF-FA2CB3248998}">
      <dsp:nvSpPr>
        <dsp:cNvPr id="0" name=""/>
        <dsp:cNvSpPr/>
      </dsp:nvSpPr>
      <dsp:spPr>
        <a:xfrm>
          <a:off x="8993511" y="2682811"/>
          <a:ext cx="2410070" cy="50580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i="1" kern="1200" dirty="0">
              <a:latin typeface="Arial" pitchFamily="34" charset="0"/>
              <a:cs typeface="Arial" pitchFamily="34" charset="0"/>
            </a:rPr>
            <a:t>Assessment of the forecasting process</a:t>
          </a:r>
          <a:endParaRPr lang="ru-RU" sz="1600" i="1" kern="1200" dirty="0">
            <a:latin typeface="Arial" pitchFamily="34" charset="0"/>
            <a:cs typeface="Arial" pitchFamily="34" charset="0"/>
          </a:endParaRPr>
        </a:p>
      </dsp:txBody>
      <dsp:txXfrm>
        <a:off x="8993511" y="2682811"/>
        <a:ext cx="2410070" cy="505809"/>
      </dsp:txXfrm>
    </dsp:sp>
    <dsp:sp modelId="{5F5759CE-4B43-492C-9186-F74AE42774A2}">
      <dsp:nvSpPr>
        <dsp:cNvPr id="0" name=""/>
        <dsp:cNvSpPr/>
      </dsp:nvSpPr>
      <dsp:spPr>
        <a:xfrm>
          <a:off x="9593223" y="3662817"/>
          <a:ext cx="1199424" cy="790327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EA04BA-B9CB-4E5D-B576-FBCC3E87E23B}">
      <dsp:nvSpPr>
        <dsp:cNvPr id="0" name=""/>
        <dsp:cNvSpPr/>
      </dsp:nvSpPr>
      <dsp:spPr>
        <a:xfrm>
          <a:off x="9593223" y="3662817"/>
          <a:ext cx="1199424" cy="790327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FD9FC9-CD64-4F4A-BC52-936B6006E3F0}">
      <dsp:nvSpPr>
        <dsp:cNvPr id="0" name=""/>
        <dsp:cNvSpPr/>
      </dsp:nvSpPr>
      <dsp:spPr>
        <a:xfrm>
          <a:off x="8993511" y="3805076"/>
          <a:ext cx="2398848" cy="50580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i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Assessment of the organization </a:t>
          </a:r>
          <a:r>
            <a:rPr lang="en-US" sz="1600" i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framework</a:t>
          </a:r>
        </a:p>
      </dsp:txBody>
      <dsp:txXfrm>
        <a:off x="8993511" y="3805076"/>
        <a:ext cx="2398848" cy="5058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A6F276-9634-4AA7-B341-84C50E30D8A8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0DA37F-CD51-484C-A58F-1AE28455F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400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40-44пт</a:t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3460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3740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0667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6131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3564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40-44пт</a:t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66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881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987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585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5583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4090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112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9954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Заголовок:</a:t>
            </a:r>
            <a:r>
              <a:rPr lang="ru-RU" baseline="0" dirty="0"/>
              <a:t> </a:t>
            </a:r>
            <a:r>
              <a:rPr lang="ru-RU" dirty="0"/>
              <a:t>Шрифт </a:t>
            </a:r>
            <a:r>
              <a:rPr lang="en-US" dirty="0"/>
              <a:t>TT </a:t>
            </a:r>
            <a:r>
              <a:rPr lang="en-US" dirty="0" err="1"/>
              <a:t>Jenevers</a:t>
            </a:r>
            <a:r>
              <a:rPr lang="ru-RU" dirty="0"/>
              <a:t>, кегль 36п</a:t>
            </a:r>
            <a:r>
              <a:rPr lang="ru-RU" baseline="0" dirty="0"/>
              <a:t> в одну строчку</a:t>
            </a:r>
            <a:br>
              <a:rPr lang="ru-RU" baseline="0" dirty="0"/>
            </a:br>
            <a:r>
              <a:rPr lang="ru-RU" baseline="0" dirty="0"/>
              <a:t>Основной текстовый блок: </a:t>
            </a:r>
            <a:r>
              <a:rPr lang="en-US" baseline="0" dirty="0"/>
              <a:t>TT </a:t>
            </a:r>
            <a:r>
              <a:rPr lang="en-US" baseline="0" dirty="0" err="1"/>
              <a:t>Jenevers</a:t>
            </a:r>
            <a:r>
              <a:rPr lang="en-US" baseline="0" dirty="0"/>
              <a:t> Light</a:t>
            </a:r>
            <a:r>
              <a:rPr lang="ru-RU" baseline="0" dirty="0"/>
              <a:t>, 18-20пт </a:t>
            </a:r>
            <a:br>
              <a:rPr lang="ru-RU" baseline="0" dirty="0"/>
            </a:br>
            <a:r>
              <a:rPr lang="ru-RU" baseline="0" dirty="0"/>
              <a:t>Колонтитул: </a:t>
            </a:r>
            <a:r>
              <a:rPr lang="en-US" baseline="0" dirty="0" err="1"/>
              <a:t>PT_Russia</a:t>
            </a:r>
            <a:r>
              <a:rPr lang="en-US" baseline="0" dirty="0"/>
              <a:t> Text, 12</a:t>
            </a:r>
            <a:r>
              <a:rPr lang="ru-RU" baseline="0" dirty="0" err="1"/>
              <a:t>пт</a:t>
            </a:r>
            <a:r>
              <a:rPr lang="ru-RU" baseline="0" dirty="0"/>
              <a:t>, не более двух строчек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Альтернатива: </a:t>
            </a:r>
            <a:r>
              <a:rPr lang="en-US" dirty="0"/>
              <a:t>Times New Roman</a:t>
            </a:r>
            <a:r>
              <a:rPr lang="ru-RU" dirty="0"/>
              <a:t> – с засечками</a:t>
            </a:r>
          </a:p>
          <a:p>
            <a:r>
              <a:rPr lang="en-US" dirty="0"/>
              <a:t>Arial </a:t>
            </a:r>
            <a:r>
              <a:rPr lang="ru-RU" dirty="0"/>
              <a:t>– без засечек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A37F-CD51-484C-A58F-1AE28455FA7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327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8DB3BD5-F717-4741-A9EA-74D4E02CCE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A2B46CF-B0E9-9946-8B8A-148261F73D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0C2676B-7455-3D4B-A662-2A9D961D6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C181-5E84-2F42-AB40-1102A7389AB4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709520D-82BF-904F-8D20-BEA8A77A7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7CE4A53-7443-F94A-9842-8CD1DDC2C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546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0254A9-2410-E64B-B84F-0153C13FE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9B9256EC-60D6-A644-B10A-60EC57EE23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CFDC2BE-3535-634A-B3EC-080E1B6B8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C181-5E84-2F42-AB40-1102A7389AB4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FF8D414-BD81-3B45-BD9B-348DD3E36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4382038-D125-C24C-A2D0-7FDE777D8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36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577D857-AAEA-AE46-8B8A-33969F7F67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DF30E69-DA8A-B64E-8B76-6AD72195F4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0656ED5-7722-9542-BF53-8B0CF8C8B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C181-5E84-2F42-AB40-1102A7389AB4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5C1F681-E9EF-224C-8974-41D41A821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94EFA4D-DA5D-2542-BD2E-BCB00008A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983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3/30/2021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45790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4D6F94E-00C4-1B4B-A56A-56A1D4F1B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41A5D91-19A8-3A4C-8182-EDC5C50CF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F53A8F5-6D0B-A54D-B219-B8BCCDC1D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C181-5E84-2F42-AB40-1102A7389AB4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8E22F66-4D90-204A-9C07-F767C8B15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07530C9-852F-1842-80E9-7B2566B31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652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304B501-D316-A44E-B878-A8A4DBB87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7098B8D-94B6-944E-B9B4-0B05DD3CA2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41E4EB0-252D-C341-A4EF-4469FFA9F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C181-5E84-2F42-AB40-1102A7389AB4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77379AB-FEBA-7844-9E02-B4C19A71F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6C68519-B697-9D4F-9FB9-889416B49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114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4E93313-20BE-754A-BBC6-89922B6CF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F85EEF2-3049-2148-92EA-16532E64E4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AA86096-9270-7E45-965C-5A18E15AB2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DB9226B-E71F-AE45-A518-35F464D7A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C181-5E84-2F42-AB40-1102A7389AB4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01AB00A-4731-7442-B9CE-79A4B4EF7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9D83552-DB88-3949-8695-6F1C8E5CD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165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03F864-CD40-C44E-A502-8B6BBF17A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D269D56-8E69-ED4C-B7EC-8E40CA6B20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C8A06DE-FE03-E44D-B8F9-91808D6823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43FD6672-28A2-934C-AB40-82E2697B85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99691C5C-B430-D14B-B376-632F14B6E0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5F7222E2-AA1C-9449-BE7F-E5DABDD79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C181-5E84-2F42-AB40-1102A7389AB4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9B5EEDF-B906-B840-BDF6-D35CAF30E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7E2868D5-81E6-7F47-9DBD-5540AC345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067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4F9ABCD-17B6-0C4F-BC95-150D16BD0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2CF5FB7-CFC5-AD4C-9298-CE6F61FF5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C181-5E84-2F42-AB40-1102A7389AB4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1BFFFC3-1C4A-A840-A37E-F68E6997D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4D82FE32-92DD-0745-A1A5-9ADEFF4C6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903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A48C019C-852F-B545-9806-CF7A67D64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C181-5E84-2F42-AB40-1102A7389AB4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22044342-B9B1-B246-87E5-70D5285D8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CD1C4456-35CF-6540-8A17-03F4C9535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338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03085DC-649D-174A-8CF2-FDBF8F993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7AC7AC0-25CE-754E-A02E-03702B6832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965F7C5-F339-4947-BD9C-4106C66E4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4EAB79F-D484-3A4A-9617-43B944B6C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C181-5E84-2F42-AB40-1102A7389AB4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5F1CF20-4D4B-B349-AD4D-91336B162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3D203FF-738F-9048-B6E7-819845D0B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0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A40FD09-6A73-4E4F-884C-72A5B3153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287CF10F-35AC-F040-8093-C945205DC3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BFEB80A-8062-A04D-83DE-6F45BC114B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F0091FC-819B-1549-A161-CBA404FE7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C181-5E84-2F42-AB40-1102A7389AB4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07901FF-5D60-1148-90FC-705455AC5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911CB2A-DBFC-BB43-92FE-12153940B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658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B172480-5515-FF48-B518-D18E35507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8AAA9BB-6B26-1F4A-AAE0-099E62C2CB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38C9181-DC2F-2A43-B908-EEC2D24C30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FC181-5E84-2F42-AB40-1102A7389AB4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E1E02D6-DE9B-4447-BBBE-546B7F8F1E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4B941B2-0285-6D44-9CD1-2D0485D307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F5992-18ED-0A45-BD23-1AD395B32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33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0" y="20105"/>
            <a:ext cx="10696480" cy="6945674"/>
            <a:chOff x="0" y="0"/>
            <a:chExt cx="17415652" cy="11308715"/>
          </a:xfrm>
        </p:grpSpPr>
        <p:sp>
          <p:nvSpPr>
            <p:cNvPr id="19" name="object 3"/>
            <p:cNvSpPr/>
            <p:nvPr/>
          </p:nvSpPr>
          <p:spPr>
            <a:xfrm>
              <a:off x="0" y="0"/>
              <a:ext cx="12141200" cy="11308715"/>
            </a:xfrm>
            <a:custGeom>
              <a:avLst/>
              <a:gdLst/>
              <a:ahLst/>
              <a:cxnLst/>
              <a:rect l="l" t="t" r="r" b="b"/>
              <a:pathLst>
                <a:path w="12141200" h="11308715">
                  <a:moveTo>
                    <a:pt x="3903301" y="0"/>
                  </a:moveTo>
                  <a:lnTo>
                    <a:pt x="1181416" y="0"/>
                  </a:lnTo>
                  <a:lnTo>
                    <a:pt x="0" y="1614081"/>
                  </a:lnTo>
                  <a:lnTo>
                    <a:pt x="0" y="11308556"/>
                  </a:lnTo>
                  <a:lnTo>
                    <a:pt x="12140879" y="11308556"/>
                  </a:lnTo>
                  <a:lnTo>
                    <a:pt x="3903301" y="0"/>
                  </a:lnTo>
                  <a:close/>
                </a:path>
              </a:pathLst>
            </a:custGeom>
            <a:solidFill>
              <a:srgbClr val="04082A">
                <a:alpha val="5000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8" name="object 2"/>
            <p:cNvSpPr/>
            <p:nvPr/>
          </p:nvSpPr>
          <p:spPr>
            <a:xfrm>
              <a:off x="6329187" y="3717164"/>
              <a:ext cx="11086465" cy="7591425"/>
            </a:xfrm>
            <a:custGeom>
              <a:avLst/>
              <a:gdLst/>
              <a:ahLst/>
              <a:cxnLst/>
              <a:rect l="l" t="t" r="r" b="b"/>
              <a:pathLst>
                <a:path w="11086465" h="7591425">
                  <a:moveTo>
                    <a:pt x="5556473" y="0"/>
                  </a:moveTo>
                  <a:lnTo>
                    <a:pt x="0" y="7591391"/>
                  </a:lnTo>
                  <a:lnTo>
                    <a:pt x="11086328" y="7591391"/>
                  </a:lnTo>
                  <a:lnTo>
                    <a:pt x="5556473" y="0"/>
                  </a:lnTo>
                  <a:close/>
                </a:path>
              </a:pathLst>
            </a:custGeom>
            <a:solidFill>
              <a:srgbClr val="04082A">
                <a:alpha val="5000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3" name="object 4"/>
          <p:cNvSpPr/>
          <p:nvPr/>
        </p:nvSpPr>
        <p:spPr>
          <a:xfrm>
            <a:off x="986565" y="607699"/>
            <a:ext cx="735357" cy="817340"/>
          </a:xfrm>
          <a:prstGeom prst="rect">
            <a:avLst/>
          </a:prstGeom>
          <a:blipFill>
            <a:blip r:embed="rId3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90919" y="2491435"/>
            <a:ext cx="1160584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the Guidance on Audit of Reliability of Macroeconomic Forecasts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B21DB67-F4B0-412B-A09F-F19F75F22CB3}"/>
              </a:ext>
            </a:extLst>
          </p:cNvPr>
          <p:cNvSpPr txBox="1"/>
          <p:nvPr/>
        </p:nvSpPr>
        <p:spPr>
          <a:xfrm>
            <a:off x="4180187" y="4361925"/>
            <a:ext cx="745697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Anton V. </a:t>
            </a: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Kosyanenko</a:t>
            </a:r>
            <a:endParaRPr lang="en-US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Accounts Chamber of the Russian Federation</a:t>
            </a: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WG SDG KSDI Secretariat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059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680837" y="1971675"/>
            <a:ext cx="10652108" cy="4564335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1075174" y="6124776"/>
            <a:ext cx="10691446" cy="511380"/>
            <a:chOff x="1075174" y="6124776"/>
            <a:chExt cx="10691446" cy="511380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E9F3157B-3110-6D42-AAB5-A7CB102591E0}"/>
                </a:ext>
              </a:extLst>
            </p:cNvPr>
            <p:cNvSpPr/>
            <p:nvPr/>
          </p:nvSpPr>
          <p:spPr>
            <a:xfrm>
              <a:off x="1075174" y="6351344"/>
              <a:ext cx="7365441" cy="184666"/>
            </a:xfrm>
            <a:prstGeom prst="rect">
              <a:avLst/>
            </a:prstGeom>
          </p:spPr>
          <p:txBody>
            <a:bodyPr wrap="square" lIns="1080000" tIns="0" rIns="0" bIns="0" anchor="b" anchorCtr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Development Framework Of The Guidance On Audit Of Reliability Of Macroeconomic Forecasts</a:t>
              </a:r>
              <a:endParaRPr lang="ru-RU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3898" y="6343650"/>
              <a:ext cx="292506" cy="292506"/>
            </a:xfrm>
            <a:prstGeom prst="rect">
              <a:avLst/>
            </a:prstGeom>
          </p:spPr>
        </p:pic>
        <p:cxnSp>
          <p:nvCxnSpPr>
            <p:cNvPr id="19" name="Прямая соединительная линия 18"/>
            <p:cNvCxnSpPr/>
            <p:nvPr/>
          </p:nvCxnSpPr>
          <p:spPr>
            <a:xfrm>
              <a:off x="1140282" y="6124776"/>
              <a:ext cx="10626338" cy="0"/>
            </a:xfrm>
            <a:prstGeom prst="line">
              <a:avLst/>
            </a:prstGeom>
            <a:ln w="15875">
              <a:solidFill>
                <a:srgbClr val="8991A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833237" y="1722443"/>
            <a:ext cx="11358763" cy="4175766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205657" y="1871529"/>
            <a:ext cx="10868743" cy="2868462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358057" y="2023929"/>
            <a:ext cx="10868743" cy="2868462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>
              <a:lnSpc>
                <a:spcPct val="150000"/>
              </a:lnSpc>
            </a:pPr>
            <a:r>
              <a:rPr lang="en-US" dirty="0">
                <a:solidFill>
                  <a:srgbClr val="03082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455715187"/>
              </p:ext>
            </p:extLst>
          </p:nvPr>
        </p:nvGraphicFramePr>
        <p:xfrm>
          <a:off x="358057" y="1083576"/>
          <a:ext cx="11408563" cy="4749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EAF9265-13BE-5C41-A3AD-8AEE0EEA95A1}"/>
              </a:ext>
            </a:extLst>
          </p:cNvPr>
          <p:cNvSpPr txBox="1"/>
          <p:nvPr/>
        </p:nvSpPr>
        <p:spPr>
          <a:xfrm>
            <a:off x="812321" y="376015"/>
            <a:ext cx="10520624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Proposed structure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guidance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528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EAF9265-13BE-5C41-A3AD-8AEE0EEA95A1}"/>
              </a:ext>
            </a:extLst>
          </p:cNvPr>
          <p:cNvSpPr txBox="1"/>
          <p:nvPr/>
        </p:nvSpPr>
        <p:spPr>
          <a:xfrm>
            <a:off x="553776" y="669929"/>
            <a:ext cx="10520624" cy="82067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lvl="1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Assessment of the organization framework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205656" y="2029825"/>
            <a:ext cx="6472729" cy="3200143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2">
              <a:lnSpc>
                <a:spcPct val="150000"/>
              </a:lnSpc>
            </a:pPr>
            <a:r>
              <a:rPr lang="en-US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I-1. Legal and methodological framework</a:t>
            </a:r>
          </a:p>
          <a:p>
            <a:pPr lvl="2">
              <a:lnSpc>
                <a:spcPct val="150000"/>
              </a:lnSpc>
            </a:pPr>
            <a:r>
              <a:rPr lang="en-US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I-2. Relevance and sufficiency of indicators set</a:t>
            </a:r>
          </a:p>
          <a:p>
            <a:pPr lvl="2">
              <a:lnSpc>
                <a:spcPct val="150000"/>
              </a:lnSpc>
            </a:pPr>
            <a:r>
              <a:rPr lang="en-US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I-3. Cooperation between ministries</a:t>
            </a:r>
          </a:p>
          <a:p>
            <a:pPr lvl="2">
              <a:lnSpc>
                <a:spcPct val="150000"/>
              </a:lnSpc>
            </a:pPr>
            <a:r>
              <a:rPr lang="en-US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I-4. Coherence of the forecast with other activities</a:t>
            </a:r>
          </a:p>
          <a:p>
            <a:pPr lvl="2">
              <a:lnSpc>
                <a:spcPct val="150000"/>
              </a:lnSpc>
            </a:pPr>
            <a:r>
              <a:rPr lang="en-US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I-5. Adequacy of internal control and evaluation procedures </a:t>
            </a:r>
          </a:p>
        </p:txBody>
      </p:sp>
      <p:grpSp>
        <p:nvGrpSpPr>
          <p:cNvPr id="15" name="Группа 14"/>
          <p:cNvGrpSpPr/>
          <p:nvPr/>
        </p:nvGrpSpPr>
        <p:grpSpPr>
          <a:xfrm>
            <a:off x="1075174" y="6124776"/>
            <a:ext cx="10691446" cy="511380"/>
            <a:chOff x="1075174" y="6124776"/>
            <a:chExt cx="10691446" cy="511380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E9F3157B-3110-6D42-AAB5-A7CB102591E0}"/>
                </a:ext>
              </a:extLst>
            </p:cNvPr>
            <p:cNvSpPr/>
            <p:nvPr/>
          </p:nvSpPr>
          <p:spPr>
            <a:xfrm>
              <a:off x="1075174" y="6351344"/>
              <a:ext cx="7365441" cy="184666"/>
            </a:xfrm>
            <a:prstGeom prst="rect">
              <a:avLst/>
            </a:prstGeom>
          </p:spPr>
          <p:txBody>
            <a:bodyPr wrap="square" lIns="1080000" tIns="0" rIns="0" bIns="0" anchor="b" anchorCtr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Development Framework Of The Guidance On Audit Of Reliability Of Macroeconomic Forecasts</a:t>
              </a:r>
              <a:endParaRPr lang="ru-RU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3898" y="6343650"/>
              <a:ext cx="292506" cy="292506"/>
            </a:xfrm>
            <a:prstGeom prst="rect">
              <a:avLst/>
            </a:prstGeom>
          </p:spPr>
        </p:pic>
        <p:cxnSp>
          <p:nvCxnSpPr>
            <p:cNvPr id="19" name="Прямая соединительная линия 18"/>
            <p:cNvCxnSpPr/>
            <p:nvPr/>
          </p:nvCxnSpPr>
          <p:spPr>
            <a:xfrm>
              <a:off x="1140282" y="6124776"/>
              <a:ext cx="10626338" cy="0"/>
            </a:xfrm>
            <a:prstGeom prst="line">
              <a:avLst/>
            </a:prstGeom>
            <a:ln w="15875">
              <a:solidFill>
                <a:srgbClr val="8991A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833237" y="1722443"/>
            <a:ext cx="11358763" cy="4175766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205657" y="1871529"/>
            <a:ext cx="10868743" cy="2868462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358057" y="2023928"/>
            <a:ext cx="7077459" cy="400070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>
              <a:lnSpc>
                <a:spcPct val="150000"/>
              </a:lnSpc>
            </a:pPr>
            <a:r>
              <a:rPr lang="en-US" dirty="0">
                <a:solidFill>
                  <a:srgbClr val="03082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1008" y="1711318"/>
            <a:ext cx="5765612" cy="3766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28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EAF9265-13BE-5C41-A3AD-8AEE0EEA95A1}"/>
              </a:ext>
            </a:extLst>
          </p:cNvPr>
          <p:cNvSpPr txBox="1"/>
          <p:nvPr/>
        </p:nvSpPr>
        <p:spPr>
          <a:xfrm>
            <a:off x="1075174" y="849544"/>
            <a:ext cx="10520624" cy="90159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Assessment of the forecasting process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205657" y="2086730"/>
            <a:ext cx="6306961" cy="3200143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2">
              <a:lnSpc>
                <a:spcPct val="150000"/>
              </a:lnSpc>
            </a:pPr>
            <a:r>
              <a:rPr lang="en-US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II-1. Reliability of statistics</a:t>
            </a:r>
          </a:p>
          <a:p>
            <a:pPr lvl="2">
              <a:lnSpc>
                <a:spcPct val="150000"/>
              </a:lnSpc>
            </a:pPr>
            <a:r>
              <a:rPr lang="en-US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II-2. Feasibility of assumptions</a:t>
            </a:r>
          </a:p>
          <a:p>
            <a:pPr lvl="2">
              <a:lnSpc>
                <a:spcPct val="150000"/>
              </a:lnSpc>
            </a:pPr>
            <a:r>
              <a:rPr lang="en-US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II-3. Adequacy of the forecasting tools</a:t>
            </a:r>
          </a:p>
          <a:p>
            <a:pPr lvl="2">
              <a:lnSpc>
                <a:spcPct val="150000"/>
              </a:lnSpc>
            </a:pPr>
            <a:r>
              <a:rPr lang="en-US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II-4. Forecast </a:t>
            </a:r>
            <a:r>
              <a:rPr lang="en-US" sz="2000" dirty="0" smtClean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self-consistency</a:t>
            </a:r>
            <a:endParaRPr lang="en-US" sz="2000" dirty="0">
              <a:solidFill>
                <a:srgbClr val="030829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1075174" y="6124776"/>
            <a:ext cx="10691446" cy="511380"/>
            <a:chOff x="1075174" y="6124776"/>
            <a:chExt cx="10691446" cy="511380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E9F3157B-3110-6D42-AAB5-A7CB102591E0}"/>
                </a:ext>
              </a:extLst>
            </p:cNvPr>
            <p:cNvSpPr/>
            <p:nvPr/>
          </p:nvSpPr>
          <p:spPr>
            <a:xfrm>
              <a:off x="1075174" y="6351344"/>
              <a:ext cx="7365441" cy="184666"/>
            </a:xfrm>
            <a:prstGeom prst="rect">
              <a:avLst/>
            </a:prstGeom>
          </p:spPr>
          <p:txBody>
            <a:bodyPr wrap="square" lIns="1080000" tIns="0" rIns="0" bIns="0" anchor="b" anchorCtr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Development Framework Of The Guidance On Audit Of Reliability Of Macroeconomic Forecasts</a:t>
              </a:r>
              <a:endParaRPr lang="ru-RU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3898" y="6343650"/>
              <a:ext cx="292506" cy="292506"/>
            </a:xfrm>
            <a:prstGeom prst="rect">
              <a:avLst/>
            </a:prstGeom>
          </p:spPr>
        </p:pic>
        <p:cxnSp>
          <p:nvCxnSpPr>
            <p:cNvPr id="19" name="Прямая соединительная линия 18"/>
            <p:cNvCxnSpPr/>
            <p:nvPr/>
          </p:nvCxnSpPr>
          <p:spPr>
            <a:xfrm>
              <a:off x="1140282" y="6124776"/>
              <a:ext cx="10626338" cy="0"/>
            </a:xfrm>
            <a:prstGeom prst="line">
              <a:avLst/>
            </a:prstGeom>
            <a:ln w="15875">
              <a:solidFill>
                <a:srgbClr val="8991A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833237" y="1722443"/>
            <a:ext cx="11358763" cy="4175766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205657" y="1871529"/>
            <a:ext cx="10868743" cy="2868462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358057" y="2023929"/>
            <a:ext cx="10868743" cy="2868462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>
              <a:lnSpc>
                <a:spcPct val="150000"/>
              </a:lnSpc>
            </a:pPr>
            <a:r>
              <a:rPr lang="en-US" dirty="0">
                <a:solidFill>
                  <a:srgbClr val="03082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361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734" y="1246229"/>
            <a:ext cx="10058400" cy="436580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EAF9265-13BE-5C41-A3AD-8AEE0EEA95A1}"/>
              </a:ext>
            </a:extLst>
          </p:cNvPr>
          <p:cNvSpPr txBox="1"/>
          <p:nvPr/>
        </p:nvSpPr>
        <p:spPr>
          <a:xfrm>
            <a:off x="588497" y="145765"/>
            <a:ext cx="10818921" cy="73353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ru-RU"/>
            </a:defPPr>
            <a:lvl1pPr>
              <a:lnSpc>
                <a:spcPts val="5000"/>
              </a:lnSpc>
              <a:defRPr sz="4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Project timeline</a:t>
            </a:r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47117" y="6124776"/>
            <a:ext cx="10626338" cy="0"/>
          </a:xfrm>
          <a:prstGeom prst="line">
            <a:avLst/>
          </a:prstGeom>
          <a:ln w="15875">
            <a:solidFill>
              <a:srgbClr val="899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13</a:t>
            </a:fld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267C53EE-140E-4331-ADD9-82EAA7D17269}"/>
              </a:ext>
            </a:extLst>
          </p:cNvPr>
          <p:cNvSpPr/>
          <p:nvPr/>
        </p:nvSpPr>
        <p:spPr>
          <a:xfrm>
            <a:off x="1140282" y="6343651"/>
            <a:ext cx="10626337" cy="276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TT Jenevers" panose="02000505070000020003" pitchFamily="2" charset="-52"/>
              </a:rPr>
              <a:t>     WG SDG KSDI </a:t>
            </a:r>
            <a:r>
              <a:rPr lang="ru-RU" sz="1200" i="1" dirty="0">
                <a:latin typeface="TT Jenevers" panose="02000505070000020003" pitchFamily="2" charset="-52"/>
              </a:rPr>
              <a:t> </a:t>
            </a:r>
            <a:r>
              <a:rPr lang="en-US" sz="1200" i="1" dirty="0">
                <a:latin typeface="TT Jenevers" panose="02000505070000020003" pitchFamily="2" charset="-52"/>
              </a:rPr>
              <a:t>Second Videoconference meeting </a:t>
            </a:r>
            <a:endParaRPr lang="ru-RU" sz="1200" i="1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D0EB6E39-85D9-4E6F-8BC9-7C2A3CEFFD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0282" y="6355472"/>
            <a:ext cx="238352" cy="234413"/>
          </a:xfrm>
          <a:prstGeom prst="rect">
            <a:avLst/>
          </a:prstGeom>
        </p:spPr>
      </p:pic>
      <p:sp>
        <p:nvSpPr>
          <p:cNvPr id="36" name="Скругленная прямоугольная выноска 7">
            <a:extLst>
              <a:ext uri="{FF2B5EF4-FFF2-40B4-BE49-F238E27FC236}">
                <a16:creationId xmlns:a16="http://schemas.microsoft.com/office/drawing/2014/main" xmlns="" id="{52F394AC-B457-40BA-BD69-8488B1E43E3D}"/>
              </a:ext>
            </a:extLst>
          </p:cNvPr>
          <p:cNvSpPr/>
          <p:nvPr/>
        </p:nvSpPr>
        <p:spPr>
          <a:xfrm>
            <a:off x="10365150" y="2532921"/>
            <a:ext cx="1723390" cy="896211"/>
          </a:xfrm>
          <a:prstGeom prst="wedgeRoundRectCallout">
            <a:avLst>
              <a:gd name="adj1" fmla="val -5241"/>
              <a:gd name="adj2" fmla="val 20507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November 2022,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</a:rPr>
              <a:t>XXIV INCOSAI</a:t>
            </a:r>
            <a:endParaRPr lang="ru-RU" sz="1600" dirty="0">
              <a:solidFill>
                <a:srgbClr val="FF0000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676407" y="651494"/>
            <a:ext cx="2167758" cy="594735"/>
            <a:chOff x="4285692" y="809899"/>
            <a:chExt cx="2167758" cy="594735"/>
          </a:xfrm>
        </p:grpSpPr>
        <p:sp>
          <p:nvSpPr>
            <p:cNvPr id="38" name="Скругленная прямоугольная выноска 9">
              <a:extLst>
                <a:ext uri="{FF2B5EF4-FFF2-40B4-BE49-F238E27FC236}">
                  <a16:creationId xmlns:a16="http://schemas.microsoft.com/office/drawing/2014/main" xmlns="" id="{77117F3F-3798-4662-8B7B-E665BA6AF0C4}"/>
                </a:ext>
              </a:extLst>
            </p:cNvPr>
            <p:cNvSpPr/>
            <p:nvPr/>
          </p:nvSpPr>
          <p:spPr>
            <a:xfrm rot="10800000">
              <a:off x="4285692" y="809899"/>
              <a:ext cx="2167758" cy="594735"/>
            </a:xfrm>
            <a:prstGeom prst="wedgeRoundRectCallout">
              <a:avLst>
                <a:gd name="adj1" fmla="val 57064"/>
                <a:gd name="adj2" fmla="val -106869"/>
                <a:gd name="adj3" fmla="val 1666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Прямоугольник 38">
              <a:extLst>
                <a:ext uri="{FF2B5EF4-FFF2-40B4-BE49-F238E27FC236}">
                  <a16:creationId xmlns:a16="http://schemas.microsoft.com/office/drawing/2014/main" xmlns="" id="{11B951BB-220C-4F19-A7FD-76C91A5C34C6}"/>
                </a:ext>
              </a:extLst>
            </p:cNvPr>
            <p:cNvSpPr/>
            <p:nvPr/>
          </p:nvSpPr>
          <p:spPr>
            <a:xfrm>
              <a:off x="4414208" y="857849"/>
              <a:ext cx="1910726" cy="49883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prstClr val="black"/>
                  </a:solidFill>
                </a:rPr>
                <a:t>March, 202</a:t>
              </a:r>
              <a:r>
                <a:rPr lang="ru-RU" sz="1600" b="1" dirty="0">
                  <a:solidFill>
                    <a:prstClr val="black"/>
                  </a:solidFill>
                </a:rPr>
                <a:t>1</a:t>
              </a:r>
              <a:endParaRPr lang="en-US" sz="1600" b="1" dirty="0">
                <a:solidFill>
                  <a:prstClr val="black"/>
                </a:solidFill>
              </a:endParaRPr>
            </a:p>
            <a:p>
              <a:pPr lvl="0" algn="ctr"/>
              <a:r>
                <a:rPr lang="en-US" sz="1600" dirty="0">
                  <a:solidFill>
                    <a:prstClr val="black"/>
                  </a:solidFill>
                </a:rPr>
                <a:t>Second WG meeting</a:t>
              </a:r>
              <a:endParaRPr lang="ru-RU" sz="16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015048" y="5395524"/>
            <a:ext cx="2133973" cy="630182"/>
            <a:chOff x="6015048" y="5395524"/>
            <a:chExt cx="2133973" cy="630182"/>
          </a:xfrm>
          <a:solidFill>
            <a:schemeClr val="bg1"/>
          </a:solidFill>
        </p:grpSpPr>
        <p:sp>
          <p:nvSpPr>
            <p:cNvPr id="48" name="Скругленная прямоугольная выноска 9">
              <a:extLst>
                <a:ext uri="{FF2B5EF4-FFF2-40B4-BE49-F238E27FC236}">
                  <a16:creationId xmlns:a16="http://schemas.microsoft.com/office/drawing/2014/main" xmlns="" id="{854B0B05-A2DA-456E-B7A5-F0B094727CA5}"/>
                </a:ext>
              </a:extLst>
            </p:cNvPr>
            <p:cNvSpPr/>
            <p:nvPr/>
          </p:nvSpPr>
          <p:spPr>
            <a:xfrm rot="10800000">
              <a:off x="6015048" y="5395524"/>
              <a:ext cx="2133973" cy="630182"/>
            </a:xfrm>
            <a:prstGeom prst="wedgeRoundRectCallout">
              <a:avLst>
                <a:gd name="adj1" fmla="val -61224"/>
                <a:gd name="adj2" fmla="val 264790"/>
                <a:gd name="adj3" fmla="val 16667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49" name="Прямоугольник 48">
              <a:extLst>
                <a:ext uri="{FF2B5EF4-FFF2-40B4-BE49-F238E27FC236}">
                  <a16:creationId xmlns:a16="http://schemas.microsoft.com/office/drawing/2014/main" xmlns="" id="{DFF0F620-4BFD-42DC-9348-A2B4CD97110C}"/>
                </a:ext>
              </a:extLst>
            </p:cNvPr>
            <p:cNvSpPr/>
            <p:nvPr/>
          </p:nvSpPr>
          <p:spPr>
            <a:xfrm>
              <a:off x="6141560" y="5437949"/>
              <a:ext cx="1880947" cy="52856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prstClr val="black"/>
                  </a:solidFill>
                </a:rPr>
                <a:t>April, 2022</a:t>
              </a:r>
            </a:p>
            <a:p>
              <a:pPr lvl="0" algn="ctr"/>
              <a:r>
                <a:rPr lang="en-US" sz="1600" dirty="0">
                  <a:solidFill>
                    <a:prstClr val="black"/>
                  </a:solidFill>
                </a:rPr>
                <a:t>Third WG meeting</a:t>
              </a:r>
              <a:endParaRPr lang="ru-RU" sz="160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18303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0" y="20105"/>
            <a:ext cx="10696480" cy="6945674"/>
            <a:chOff x="0" y="0"/>
            <a:chExt cx="17415652" cy="11308715"/>
          </a:xfrm>
        </p:grpSpPr>
        <p:sp>
          <p:nvSpPr>
            <p:cNvPr id="19" name="object 3"/>
            <p:cNvSpPr/>
            <p:nvPr/>
          </p:nvSpPr>
          <p:spPr>
            <a:xfrm>
              <a:off x="0" y="0"/>
              <a:ext cx="12141200" cy="11308715"/>
            </a:xfrm>
            <a:custGeom>
              <a:avLst/>
              <a:gdLst/>
              <a:ahLst/>
              <a:cxnLst/>
              <a:rect l="l" t="t" r="r" b="b"/>
              <a:pathLst>
                <a:path w="12141200" h="11308715">
                  <a:moveTo>
                    <a:pt x="3903301" y="0"/>
                  </a:moveTo>
                  <a:lnTo>
                    <a:pt x="1181416" y="0"/>
                  </a:lnTo>
                  <a:lnTo>
                    <a:pt x="0" y="1614081"/>
                  </a:lnTo>
                  <a:lnTo>
                    <a:pt x="0" y="11308556"/>
                  </a:lnTo>
                  <a:lnTo>
                    <a:pt x="12140879" y="11308556"/>
                  </a:lnTo>
                  <a:lnTo>
                    <a:pt x="3903301" y="0"/>
                  </a:lnTo>
                  <a:close/>
                </a:path>
              </a:pathLst>
            </a:custGeom>
            <a:solidFill>
              <a:srgbClr val="04082A">
                <a:alpha val="5000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8" name="object 2"/>
            <p:cNvSpPr/>
            <p:nvPr/>
          </p:nvSpPr>
          <p:spPr>
            <a:xfrm>
              <a:off x="6329187" y="3717164"/>
              <a:ext cx="11086465" cy="7591425"/>
            </a:xfrm>
            <a:custGeom>
              <a:avLst/>
              <a:gdLst/>
              <a:ahLst/>
              <a:cxnLst/>
              <a:rect l="l" t="t" r="r" b="b"/>
              <a:pathLst>
                <a:path w="11086465" h="7591425">
                  <a:moveTo>
                    <a:pt x="5556473" y="0"/>
                  </a:moveTo>
                  <a:lnTo>
                    <a:pt x="0" y="7591391"/>
                  </a:lnTo>
                  <a:lnTo>
                    <a:pt x="11086328" y="7591391"/>
                  </a:lnTo>
                  <a:lnTo>
                    <a:pt x="5556473" y="0"/>
                  </a:lnTo>
                  <a:close/>
                </a:path>
              </a:pathLst>
            </a:custGeom>
            <a:solidFill>
              <a:srgbClr val="04082A">
                <a:alpha val="5000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3" name="object 4"/>
          <p:cNvSpPr/>
          <p:nvPr/>
        </p:nvSpPr>
        <p:spPr>
          <a:xfrm>
            <a:off x="986565" y="607699"/>
            <a:ext cx="735357" cy="817340"/>
          </a:xfrm>
          <a:prstGeom prst="rect">
            <a:avLst/>
          </a:prstGeom>
          <a:blipFill>
            <a:blip r:embed="rId3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93077" y="2723501"/>
            <a:ext cx="1160584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Thank you!!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355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EAF9265-13BE-5C41-A3AD-8AEE0EEA95A1}"/>
              </a:ext>
            </a:extLst>
          </p:cNvPr>
          <p:cNvSpPr txBox="1"/>
          <p:nvPr/>
        </p:nvSpPr>
        <p:spPr>
          <a:xfrm>
            <a:off x="1075174" y="634109"/>
            <a:ext cx="10520624" cy="76944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plan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680837" y="1971675"/>
            <a:ext cx="10652108" cy="3243419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Survey on the role of SAIs in assessment of reliability of forecasts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Suggested GUID principles and structure outline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schedule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030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</a:pPr>
            <a:endParaRPr lang="en-US" sz="2800" dirty="0">
              <a:solidFill>
                <a:srgbClr val="030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1075174" y="6124776"/>
            <a:ext cx="10691446" cy="511380"/>
            <a:chOff x="1075174" y="6124776"/>
            <a:chExt cx="10691446" cy="511380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E9F3157B-3110-6D42-AAB5-A7CB102591E0}"/>
                </a:ext>
              </a:extLst>
            </p:cNvPr>
            <p:cNvSpPr/>
            <p:nvPr/>
          </p:nvSpPr>
          <p:spPr>
            <a:xfrm>
              <a:off x="1075174" y="6351344"/>
              <a:ext cx="7365441" cy="184666"/>
            </a:xfrm>
            <a:prstGeom prst="rect">
              <a:avLst/>
            </a:prstGeom>
          </p:spPr>
          <p:txBody>
            <a:bodyPr wrap="square" lIns="1080000" tIns="0" rIns="0" bIns="0" anchor="b" anchorCtr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Development Framework Of The Guidance On Audit Of Reliability Of Macroeconomic Forecasts</a:t>
              </a:r>
              <a:endParaRPr lang="ru-RU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3898" y="6343650"/>
              <a:ext cx="292506" cy="292506"/>
            </a:xfrm>
            <a:prstGeom prst="rect">
              <a:avLst/>
            </a:prstGeom>
          </p:spPr>
        </p:pic>
        <p:cxnSp>
          <p:nvCxnSpPr>
            <p:cNvPr id="19" name="Прямая соединительная линия 18"/>
            <p:cNvCxnSpPr/>
            <p:nvPr/>
          </p:nvCxnSpPr>
          <p:spPr>
            <a:xfrm>
              <a:off x="1140282" y="6124776"/>
              <a:ext cx="10626338" cy="0"/>
            </a:xfrm>
            <a:prstGeom prst="line">
              <a:avLst/>
            </a:prstGeom>
            <a:ln w="15875">
              <a:solidFill>
                <a:srgbClr val="8991A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3584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EAF9265-13BE-5C41-A3AD-8AEE0EEA95A1}"/>
              </a:ext>
            </a:extLst>
          </p:cNvPr>
          <p:cNvSpPr txBox="1"/>
          <p:nvPr/>
        </p:nvSpPr>
        <p:spPr>
          <a:xfrm>
            <a:off x="1075174" y="634109"/>
            <a:ext cx="10520624" cy="76944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Questionnaire structure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686819" y="2031237"/>
            <a:ext cx="10652108" cy="3243419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>
              <a:lnSpc>
                <a:spcPct val="150000"/>
              </a:lnSpc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consists of </a:t>
            </a:r>
            <a:r>
              <a:rPr lang="ru-RU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 </a:t>
            </a: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divided into six groups</a:t>
            </a:r>
            <a:r>
              <a:rPr lang="ru-RU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Institutional Framework</a:t>
            </a:r>
            <a:endParaRPr lang="ru-RU" sz="2400" dirty="0">
              <a:solidFill>
                <a:srgbClr val="030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Frame</a:t>
            </a:r>
            <a:endParaRPr lang="ru-RU" sz="2400" dirty="0">
              <a:solidFill>
                <a:srgbClr val="030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 of the forecasts</a:t>
            </a:r>
            <a:endParaRPr lang="ru-RU" sz="2400" dirty="0">
              <a:solidFill>
                <a:srgbClr val="030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Assessment results dissemination and transparency</a:t>
            </a:r>
            <a:endParaRPr lang="ru-RU" sz="2400" dirty="0">
              <a:solidFill>
                <a:srgbClr val="030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questions</a:t>
            </a:r>
          </a:p>
          <a:p>
            <a:pPr lvl="1">
              <a:lnSpc>
                <a:spcPct val="150000"/>
              </a:lnSpc>
            </a:pPr>
            <a:endParaRPr lang="en-US" sz="2400" dirty="0">
              <a:solidFill>
                <a:srgbClr val="030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1075174" y="6124776"/>
            <a:ext cx="10691446" cy="511380"/>
            <a:chOff x="1075174" y="6124776"/>
            <a:chExt cx="10691446" cy="511380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E9F3157B-3110-6D42-AAB5-A7CB102591E0}"/>
                </a:ext>
              </a:extLst>
            </p:cNvPr>
            <p:cNvSpPr/>
            <p:nvPr/>
          </p:nvSpPr>
          <p:spPr>
            <a:xfrm>
              <a:off x="1075174" y="6351344"/>
              <a:ext cx="7365441" cy="184666"/>
            </a:xfrm>
            <a:prstGeom prst="rect">
              <a:avLst/>
            </a:prstGeom>
          </p:spPr>
          <p:txBody>
            <a:bodyPr wrap="square" lIns="1080000" tIns="0" rIns="0" bIns="0" anchor="b" anchorCtr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Development Framework Of The Guidance On Audit Of Reliability Of Macroeconomic Forecasts</a:t>
              </a:r>
              <a:endParaRPr lang="ru-RU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3898" y="6343650"/>
              <a:ext cx="292506" cy="292506"/>
            </a:xfrm>
            <a:prstGeom prst="rect">
              <a:avLst/>
            </a:prstGeom>
          </p:spPr>
        </p:pic>
        <p:cxnSp>
          <p:nvCxnSpPr>
            <p:cNvPr id="19" name="Прямая соединительная линия 18"/>
            <p:cNvCxnSpPr/>
            <p:nvPr/>
          </p:nvCxnSpPr>
          <p:spPr>
            <a:xfrm>
              <a:off x="1140282" y="6124776"/>
              <a:ext cx="10626338" cy="0"/>
            </a:xfrm>
            <a:prstGeom prst="line">
              <a:avLst/>
            </a:prstGeom>
            <a:ln w="15875">
              <a:solidFill>
                <a:srgbClr val="8991A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30548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680837" y="1971675"/>
            <a:ext cx="10652108" cy="3243419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>
              <a:lnSpc>
                <a:spcPct val="150000"/>
              </a:lnSpc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questionnaire</a:t>
            </a:r>
            <a:r>
              <a:rPr lang="ru-RU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 out to the </a:t>
            </a:r>
            <a:r>
              <a:rPr lang="ru-RU" sz="2400" b="1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 </a:t>
            </a:r>
            <a:r>
              <a:rPr lang="en-US" sz="2400" b="1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countries</a:t>
            </a:r>
          </a:p>
          <a:p>
            <a:pPr lvl="1">
              <a:lnSpc>
                <a:spcPct val="150000"/>
              </a:lnSpc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period</a:t>
            </a:r>
            <a:r>
              <a:rPr lang="ru-RU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23.12.2020-15.02.2021</a:t>
            </a:r>
            <a:endParaRPr lang="en-US" sz="2400" dirty="0">
              <a:solidFill>
                <a:srgbClr val="030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sz="2400" b="1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 countries </a:t>
            </a: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provided feedback</a:t>
            </a:r>
            <a:endParaRPr lang="ru-RU" sz="2400" dirty="0">
              <a:solidFill>
                <a:srgbClr val="030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</a:pPr>
            <a:endParaRPr lang="ru-RU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1075174" y="6124776"/>
            <a:ext cx="10691446" cy="511380"/>
            <a:chOff x="1075174" y="6124776"/>
            <a:chExt cx="10691446" cy="511380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E9F3157B-3110-6D42-AAB5-A7CB102591E0}"/>
                </a:ext>
              </a:extLst>
            </p:cNvPr>
            <p:cNvSpPr/>
            <p:nvPr/>
          </p:nvSpPr>
          <p:spPr>
            <a:xfrm>
              <a:off x="1075174" y="6351344"/>
              <a:ext cx="7365441" cy="184666"/>
            </a:xfrm>
            <a:prstGeom prst="rect">
              <a:avLst/>
            </a:prstGeom>
          </p:spPr>
          <p:txBody>
            <a:bodyPr wrap="square" lIns="1080000" tIns="0" rIns="0" bIns="0" anchor="b" anchorCtr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Development Framework Of The Guidance On Audit Of Reliability Of Macroeconomic Forecasts</a:t>
              </a:r>
              <a:endParaRPr lang="ru-RU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3898" y="6343650"/>
              <a:ext cx="292506" cy="292506"/>
            </a:xfrm>
            <a:prstGeom prst="rect">
              <a:avLst/>
            </a:prstGeom>
          </p:spPr>
        </p:pic>
        <p:cxnSp>
          <p:nvCxnSpPr>
            <p:cNvPr id="19" name="Прямая соединительная линия 18"/>
            <p:cNvCxnSpPr/>
            <p:nvPr/>
          </p:nvCxnSpPr>
          <p:spPr>
            <a:xfrm>
              <a:off x="1140282" y="6124776"/>
              <a:ext cx="10626338" cy="0"/>
            </a:xfrm>
            <a:prstGeom prst="line">
              <a:avLst/>
            </a:prstGeom>
            <a:ln w="15875">
              <a:solidFill>
                <a:srgbClr val="8991A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4271090545"/>
              </p:ext>
            </p:extLst>
          </p:nvPr>
        </p:nvGraphicFramePr>
        <p:xfrm>
          <a:off x="7591926" y="1674347"/>
          <a:ext cx="4003872" cy="3838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F757B3B-EF17-406D-ACC4-CA54659E1BF9}"/>
              </a:ext>
            </a:extLst>
          </p:cNvPr>
          <p:cNvSpPr txBox="1"/>
          <p:nvPr/>
        </p:nvSpPr>
        <p:spPr>
          <a:xfrm>
            <a:off x="1075174" y="634109"/>
            <a:ext cx="10520624" cy="76944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Survey scope</a:t>
            </a:r>
          </a:p>
        </p:txBody>
      </p:sp>
    </p:spTree>
    <p:extLst>
      <p:ext uri="{BB962C8B-B14F-4D97-AF65-F5344CB8AC3E}">
        <p14:creationId xmlns:p14="http://schemas.microsoft.com/office/powerpoint/2010/main" val="897084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EAF9265-13BE-5C41-A3AD-8AEE0EEA95A1}"/>
              </a:ext>
            </a:extLst>
          </p:cNvPr>
          <p:cNvSpPr txBox="1"/>
          <p:nvPr/>
        </p:nvSpPr>
        <p:spPr>
          <a:xfrm>
            <a:off x="746579" y="336319"/>
            <a:ext cx="10520624" cy="76944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of the results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680837" y="1971675"/>
            <a:ext cx="10652108" cy="3243419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>
              <a:lnSpc>
                <a:spcPct val="150000"/>
              </a:lnSpc>
            </a:pPr>
            <a:endParaRPr lang="ru-RU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1075174" y="6124776"/>
            <a:ext cx="10691446" cy="511380"/>
            <a:chOff x="1075174" y="6124776"/>
            <a:chExt cx="10691446" cy="511380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E9F3157B-3110-6D42-AAB5-A7CB102591E0}"/>
                </a:ext>
              </a:extLst>
            </p:cNvPr>
            <p:cNvSpPr/>
            <p:nvPr/>
          </p:nvSpPr>
          <p:spPr>
            <a:xfrm>
              <a:off x="1075174" y="6351344"/>
              <a:ext cx="7365441" cy="184666"/>
            </a:xfrm>
            <a:prstGeom prst="rect">
              <a:avLst/>
            </a:prstGeom>
          </p:spPr>
          <p:txBody>
            <a:bodyPr wrap="square" lIns="1080000" tIns="0" rIns="0" bIns="0" anchor="b" anchorCtr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Development Framework Of The Guidance On Audit Of Reliability Of Macroeconomic Forecasts</a:t>
              </a:r>
              <a:endParaRPr lang="ru-RU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3898" y="6343650"/>
              <a:ext cx="292506" cy="292506"/>
            </a:xfrm>
            <a:prstGeom prst="rect">
              <a:avLst/>
            </a:prstGeom>
          </p:spPr>
        </p:pic>
        <p:cxnSp>
          <p:nvCxnSpPr>
            <p:cNvPr id="19" name="Прямая соединительная линия 18"/>
            <p:cNvCxnSpPr/>
            <p:nvPr/>
          </p:nvCxnSpPr>
          <p:spPr>
            <a:xfrm>
              <a:off x="1140282" y="6124776"/>
              <a:ext cx="10626338" cy="0"/>
            </a:xfrm>
            <a:prstGeom prst="line">
              <a:avLst/>
            </a:prstGeom>
            <a:ln w="15875">
              <a:solidFill>
                <a:srgbClr val="8991A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245408" y="1608143"/>
            <a:ext cx="4723501" cy="4175766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30829"/>
                </a:solidFill>
                <a:latin typeface="Times New Roman" pitchFamily="18" charset="0"/>
                <a:cs typeface="Times New Roman" pitchFamily="18" charset="0"/>
              </a:rPr>
              <a:t>Knowledgebase (1 wave) to be sent out to the WGSDG KSDI members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>
                <a:solidFill>
                  <a:srgbClr val="030829"/>
                </a:solidFill>
                <a:latin typeface="Times New Roman" pitchFamily="18" charset="0"/>
                <a:cs typeface="Times New Roman" pitchFamily="18" charset="0"/>
              </a:rPr>
              <a:t>Knowledgebase </a:t>
            </a:r>
            <a:r>
              <a:rPr lang="en-US" dirty="0" smtClean="0">
                <a:solidFill>
                  <a:srgbClr val="030829"/>
                </a:solidFill>
                <a:latin typeface="Times New Roman" pitchFamily="18" charset="0"/>
                <a:cs typeface="Times New Roman" pitchFamily="18" charset="0"/>
              </a:rPr>
              <a:t>with a detailed description and results 1 wave to be published in June ‘21 </a:t>
            </a:r>
            <a:r>
              <a:rPr lang="en-US" dirty="0">
                <a:solidFill>
                  <a:srgbClr val="030829"/>
                </a:solidFill>
                <a:latin typeface="Times New Roman" pitchFamily="18" charset="0"/>
                <a:cs typeface="Times New Roman" pitchFamily="18" charset="0"/>
              </a:rPr>
              <a:t>WGSDG </a:t>
            </a:r>
            <a:r>
              <a:rPr lang="en-US" dirty="0" smtClean="0">
                <a:solidFill>
                  <a:srgbClr val="030829"/>
                </a:solidFill>
                <a:latin typeface="Times New Roman" pitchFamily="18" charset="0"/>
                <a:cs typeface="Times New Roman" pitchFamily="18" charset="0"/>
              </a:rPr>
              <a:t>KSDI Newsletter and sent out to the INTOSAI community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30829"/>
                </a:solidFill>
                <a:latin typeface="Times New Roman" pitchFamily="18" charset="0"/>
                <a:cs typeface="Times New Roman" pitchFamily="18" charset="0"/>
              </a:rPr>
              <a:t>Knowledgebase to be regularly updated on WGSDG KSDI website</a:t>
            </a: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endParaRPr lang="ru-RU" dirty="0" smtClean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1" y="1601293"/>
            <a:ext cx="6728944" cy="3852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668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EAF9265-13BE-5C41-A3AD-8AEE0EEA95A1}"/>
              </a:ext>
            </a:extLst>
          </p:cNvPr>
          <p:cNvSpPr txBox="1"/>
          <p:nvPr/>
        </p:nvSpPr>
        <p:spPr>
          <a:xfrm>
            <a:off x="680837" y="473987"/>
            <a:ext cx="11062607" cy="67710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3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Role of SAIs in Forecast development process</a:t>
            </a:r>
            <a:endParaRPr lang="en-US" sz="3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680837" y="1971675"/>
            <a:ext cx="10652108" cy="3243419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>
              <a:lnSpc>
                <a:spcPct val="150000"/>
              </a:lnSpc>
            </a:pPr>
            <a:endParaRPr lang="ru-RU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1075174" y="6124776"/>
            <a:ext cx="10691446" cy="511380"/>
            <a:chOff x="1075174" y="6124776"/>
            <a:chExt cx="10691446" cy="511380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E9F3157B-3110-6D42-AAB5-A7CB102591E0}"/>
                </a:ext>
              </a:extLst>
            </p:cNvPr>
            <p:cNvSpPr/>
            <p:nvPr/>
          </p:nvSpPr>
          <p:spPr>
            <a:xfrm>
              <a:off x="1075174" y="6351344"/>
              <a:ext cx="7365441" cy="184666"/>
            </a:xfrm>
            <a:prstGeom prst="rect">
              <a:avLst/>
            </a:prstGeom>
          </p:spPr>
          <p:txBody>
            <a:bodyPr wrap="square" lIns="1080000" tIns="0" rIns="0" bIns="0" anchor="b" anchorCtr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Development Framework Of The Guidance On Audit Of Reliability Of Macroeconomic Forecasts</a:t>
              </a:r>
              <a:endParaRPr lang="ru-RU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3898" y="6343650"/>
              <a:ext cx="292506" cy="292506"/>
            </a:xfrm>
            <a:prstGeom prst="rect">
              <a:avLst/>
            </a:prstGeom>
          </p:spPr>
        </p:pic>
        <p:cxnSp>
          <p:nvCxnSpPr>
            <p:cNvPr id="19" name="Прямая соединительная линия 18"/>
            <p:cNvCxnSpPr/>
            <p:nvPr/>
          </p:nvCxnSpPr>
          <p:spPr>
            <a:xfrm>
              <a:off x="1140282" y="6124776"/>
              <a:ext cx="10626338" cy="0"/>
            </a:xfrm>
            <a:prstGeom prst="line">
              <a:avLst/>
            </a:prstGeom>
            <a:ln w="15875">
              <a:solidFill>
                <a:srgbClr val="8991A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833237" y="1722443"/>
            <a:ext cx="11358763" cy="4175766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205657" y="1663629"/>
            <a:ext cx="4950865" cy="3531677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en-US" sz="2000" b="1" dirty="0" smtClean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13 of </a:t>
            </a:r>
            <a:r>
              <a:rPr lang="en-US" sz="2000" b="1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14 </a:t>
            </a:r>
            <a:r>
              <a:rPr lang="en-US" sz="2000" b="1" dirty="0" smtClean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countries </a:t>
            </a:r>
            <a:r>
              <a:rPr lang="en-US" sz="2000" dirty="0" smtClean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macroeconomic forecast </a:t>
            </a:r>
            <a:r>
              <a:rPr lang="en-US" sz="2000" dirty="0" smtClean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is used as </a:t>
            </a:r>
            <a:r>
              <a:rPr lang="en-US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en-US" sz="2000" dirty="0" smtClean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basis </a:t>
            </a:r>
            <a:r>
              <a:rPr lang="en-US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for budget projections.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en-US" sz="2000" b="1" dirty="0" smtClean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12 </a:t>
            </a:r>
            <a:r>
              <a:rPr lang="en-US" sz="2000" b="1" dirty="0" smtClean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countries </a:t>
            </a:r>
            <a:r>
              <a:rPr lang="en-US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the macroeconomic forecast </a:t>
            </a:r>
            <a:r>
              <a:rPr lang="en-US" sz="2000" dirty="0" smtClean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is used </a:t>
            </a:r>
            <a:r>
              <a:rPr lang="en-US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as a part of strategic planning </a:t>
            </a:r>
            <a:r>
              <a:rPr lang="en-US" sz="2000" dirty="0" smtClean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process.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en-US" sz="2000" b="1" dirty="0" smtClean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6 </a:t>
            </a:r>
            <a:r>
              <a:rPr lang="en-US" sz="2000" b="1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countries </a:t>
            </a:r>
            <a:r>
              <a:rPr lang="en-US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the macroeconomic forecast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has</a:t>
            </a:r>
            <a:r>
              <a:rPr lang="en-US" sz="2000" dirty="0" smtClean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 used for other purposes</a:t>
            </a:r>
            <a:endParaRPr lang="en-US" sz="2000" dirty="0">
              <a:solidFill>
                <a:srgbClr val="030829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25847097"/>
              </p:ext>
            </p:extLst>
          </p:nvPr>
        </p:nvGraphicFramePr>
        <p:xfrm>
          <a:off x="8219940" y="1720745"/>
          <a:ext cx="3759273" cy="2968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1982447626"/>
              </p:ext>
            </p:extLst>
          </p:nvPr>
        </p:nvGraphicFramePr>
        <p:xfrm>
          <a:off x="5043186" y="1720746"/>
          <a:ext cx="3759273" cy="2968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620023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EAF9265-13BE-5C41-A3AD-8AEE0EEA95A1}"/>
              </a:ext>
            </a:extLst>
          </p:cNvPr>
          <p:cNvSpPr txBox="1"/>
          <p:nvPr/>
        </p:nvSpPr>
        <p:spPr>
          <a:xfrm>
            <a:off x="746579" y="466697"/>
            <a:ext cx="10520624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We need more details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680837" y="1971675"/>
            <a:ext cx="10652108" cy="3243419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>
              <a:lnSpc>
                <a:spcPct val="150000"/>
              </a:lnSpc>
            </a:pPr>
            <a:endParaRPr lang="ru-RU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1075174" y="6124776"/>
            <a:ext cx="10691446" cy="511380"/>
            <a:chOff x="1075174" y="6124776"/>
            <a:chExt cx="10691446" cy="511380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E9F3157B-3110-6D42-AAB5-A7CB102591E0}"/>
                </a:ext>
              </a:extLst>
            </p:cNvPr>
            <p:cNvSpPr/>
            <p:nvPr/>
          </p:nvSpPr>
          <p:spPr>
            <a:xfrm>
              <a:off x="1075174" y="6351344"/>
              <a:ext cx="7365441" cy="184666"/>
            </a:xfrm>
            <a:prstGeom prst="rect">
              <a:avLst/>
            </a:prstGeom>
          </p:spPr>
          <p:txBody>
            <a:bodyPr wrap="square" lIns="1080000" tIns="0" rIns="0" bIns="0" anchor="b" anchorCtr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Development Framework Of The Guidance On Audit Of Reliability Of Macroeconomic Forecasts</a:t>
              </a:r>
              <a:endParaRPr lang="ru-RU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3898" y="6343650"/>
              <a:ext cx="292506" cy="292506"/>
            </a:xfrm>
            <a:prstGeom prst="rect">
              <a:avLst/>
            </a:prstGeom>
          </p:spPr>
        </p:pic>
        <p:cxnSp>
          <p:nvCxnSpPr>
            <p:cNvPr id="19" name="Прямая соединительная линия 18"/>
            <p:cNvCxnSpPr/>
            <p:nvPr/>
          </p:nvCxnSpPr>
          <p:spPr>
            <a:xfrm>
              <a:off x="1140282" y="6124776"/>
              <a:ext cx="10626338" cy="0"/>
            </a:xfrm>
            <a:prstGeom prst="line">
              <a:avLst/>
            </a:prstGeom>
            <a:ln w="15875">
              <a:solidFill>
                <a:srgbClr val="8991A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833237" y="1722443"/>
            <a:ext cx="11358763" cy="4175766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205657" y="1871528"/>
            <a:ext cx="11153106" cy="3351259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6243" y="1578392"/>
            <a:ext cx="4973769" cy="38928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3237" y="1714748"/>
            <a:ext cx="473180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Some of the answers are controversial. </a:t>
            </a:r>
            <a:br>
              <a:rPr lang="en-US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 Two questions we want to </a:t>
            </a:r>
            <a:r>
              <a:rPr lang="en-US" sz="2000" dirty="0" smtClean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be clarified</a:t>
            </a:r>
            <a:r>
              <a:rPr lang="ru-RU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:</a:t>
            </a:r>
            <a:br>
              <a:rPr lang="ru-RU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</a:br>
            <a:endParaRPr lang="ru-RU" sz="2000" dirty="0">
              <a:solidFill>
                <a:srgbClr val="030829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What information (indicators) is included in the macroeconomic forecasts?</a:t>
            </a:r>
            <a:r>
              <a:rPr lang="ru-RU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</a:br>
            <a:endParaRPr lang="ru-RU" sz="2000" dirty="0">
              <a:solidFill>
                <a:srgbClr val="030829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Are there any differences in the structure of the forecasts, depending on the planning horizon?  </a:t>
            </a:r>
            <a:br>
              <a:rPr lang="en-US" sz="2000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</a:br>
            <a:endParaRPr lang="en-US" sz="2000" dirty="0">
              <a:solidFill>
                <a:srgbClr val="03082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 rot="7905071">
            <a:off x="9666922" y="1593318"/>
            <a:ext cx="982457" cy="379639"/>
          </a:xfrm>
          <a:prstGeom prst="rightArrow">
            <a:avLst/>
          </a:prstGeom>
          <a:solidFill>
            <a:srgbClr val="F7023B"/>
          </a:solidFill>
          <a:ln>
            <a:solidFill>
              <a:srgbClr val="F702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803552" y="2090292"/>
            <a:ext cx="694676" cy="2326899"/>
          </a:xfrm>
          <a:prstGeom prst="ellipse">
            <a:avLst/>
          </a:prstGeom>
          <a:noFill/>
          <a:ln w="38100">
            <a:solidFill>
              <a:srgbClr val="FF00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257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1075174" y="6124776"/>
            <a:ext cx="10691446" cy="511380"/>
            <a:chOff x="1075174" y="6124776"/>
            <a:chExt cx="10691446" cy="511380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E9F3157B-3110-6D42-AAB5-A7CB102591E0}"/>
                </a:ext>
              </a:extLst>
            </p:cNvPr>
            <p:cNvSpPr/>
            <p:nvPr/>
          </p:nvSpPr>
          <p:spPr>
            <a:xfrm>
              <a:off x="1075174" y="6351344"/>
              <a:ext cx="7365441" cy="184666"/>
            </a:xfrm>
            <a:prstGeom prst="rect">
              <a:avLst/>
            </a:prstGeom>
          </p:spPr>
          <p:txBody>
            <a:bodyPr wrap="square" lIns="1080000" tIns="0" rIns="0" bIns="0" anchor="b" anchorCtr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Development Framework Of The Guidance On Audit Of Reliability Of Macroeconomic Forecasts</a:t>
              </a:r>
              <a:endParaRPr lang="ru-RU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3898" y="6343650"/>
              <a:ext cx="292506" cy="292506"/>
            </a:xfrm>
            <a:prstGeom prst="rect">
              <a:avLst/>
            </a:prstGeom>
          </p:spPr>
        </p:pic>
        <p:cxnSp>
          <p:nvCxnSpPr>
            <p:cNvPr id="19" name="Прямая соединительная линия 18"/>
            <p:cNvCxnSpPr/>
            <p:nvPr/>
          </p:nvCxnSpPr>
          <p:spPr>
            <a:xfrm>
              <a:off x="1140282" y="6124776"/>
              <a:ext cx="10626338" cy="0"/>
            </a:xfrm>
            <a:prstGeom prst="line">
              <a:avLst/>
            </a:prstGeom>
            <a:ln w="15875">
              <a:solidFill>
                <a:srgbClr val="8991A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833237" y="1722443"/>
            <a:ext cx="11358763" cy="4175766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9E323C97-5111-794E-B5F8-814E48CAF836}"/>
              </a:ext>
            </a:extLst>
          </p:cNvPr>
          <p:cNvSpPr txBox="1">
            <a:spLocks/>
          </p:cNvSpPr>
          <p:nvPr/>
        </p:nvSpPr>
        <p:spPr>
          <a:xfrm>
            <a:off x="205657" y="1871528"/>
            <a:ext cx="11153106" cy="3351259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dirty="0">
              <a:solidFill>
                <a:srgbClr val="0308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2900" y="457282"/>
            <a:ext cx="112528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We kindly ask you to answer some additional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questions</a:t>
            </a:r>
            <a:endParaRPr lang="en-US" sz="32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6202" y="1331243"/>
            <a:ext cx="1076256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3.1. What information (indicators) is included in the macroeconomic forecasts? </a:t>
            </a:r>
          </a:p>
          <a:p>
            <a:pPr lvl="1"/>
            <a:r>
              <a:rPr lang="en-US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If possible, the entire list of indicators</a:t>
            </a:r>
          </a:p>
          <a:p>
            <a:pPr lvl="2"/>
            <a:r>
              <a:rPr lang="en-US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•GDP</a:t>
            </a:r>
          </a:p>
          <a:p>
            <a:pPr lvl="2"/>
            <a:r>
              <a:rPr lang="en-US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•Inflation</a:t>
            </a:r>
          </a:p>
          <a:p>
            <a:pPr lvl="2"/>
            <a:r>
              <a:rPr lang="en-US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•National accounts indicators (exactly what kind of indicators?)</a:t>
            </a:r>
          </a:p>
          <a:p>
            <a:pPr lvl="2"/>
            <a:r>
              <a:rPr lang="en-US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•Current account and its components (exactly what kind of indicators?)</a:t>
            </a:r>
          </a:p>
          <a:p>
            <a:pPr lvl="2"/>
            <a:r>
              <a:rPr lang="en-US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•Other socio-economic development indicators</a:t>
            </a:r>
          </a:p>
          <a:p>
            <a:endParaRPr lang="en-US" dirty="0">
              <a:solidFill>
                <a:srgbClr val="03082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3.2. What is the structure of the macroeconomic forecast in your country / organization?</a:t>
            </a:r>
          </a:p>
          <a:p>
            <a:r>
              <a:rPr lang="en-US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If possible, the entire list of forecast sections</a:t>
            </a:r>
          </a:p>
          <a:p>
            <a:pPr lvl="1"/>
            <a:r>
              <a:rPr lang="en-US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For example: </a:t>
            </a:r>
          </a:p>
          <a:p>
            <a:pPr lvl="2"/>
            <a:r>
              <a:rPr lang="en-US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•Key macroeconomic indicators</a:t>
            </a:r>
          </a:p>
          <a:p>
            <a:pPr lvl="2"/>
            <a:r>
              <a:rPr lang="en-US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•Price developments</a:t>
            </a:r>
          </a:p>
          <a:p>
            <a:pPr lvl="2"/>
            <a:r>
              <a:rPr lang="en-US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•</a:t>
            </a:r>
            <a:r>
              <a:rPr lang="en-US" dirty="0" err="1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Labour</a:t>
            </a:r>
            <a:r>
              <a:rPr lang="en-US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 market developments</a:t>
            </a:r>
          </a:p>
          <a:p>
            <a:pPr lvl="2"/>
            <a:r>
              <a:rPr lang="en-US" dirty="0">
                <a:solidFill>
                  <a:srgbClr val="030829"/>
                </a:solidFill>
                <a:latin typeface="Arial" pitchFamily="34" charset="0"/>
                <a:cs typeface="Arial" pitchFamily="34" charset="0"/>
              </a:rPr>
              <a:t>•Basic assumptions</a:t>
            </a:r>
          </a:p>
        </p:txBody>
      </p:sp>
    </p:spTree>
    <p:extLst>
      <p:ext uri="{BB962C8B-B14F-4D97-AF65-F5344CB8AC3E}">
        <p14:creationId xmlns:p14="http://schemas.microsoft.com/office/powerpoint/2010/main" val="3773806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EAF9265-13BE-5C41-A3AD-8AEE0EEA95A1}"/>
              </a:ext>
            </a:extLst>
          </p:cNvPr>
          <p:cNvSpPr txBox="1"/>
          <p:nvPr/>
        </p:nvSpPr>
        <p:spPr>
          <a:xfrm>
            <a:off x="796542" y="341750"/>
            <a:ext cx="10818921" cy="73353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ru-RU"/>
            </a:defPPr>
            <a:lvl1pPr>
              <a:lnSpc>
                <a:spcPts val="5000"/>
              </a:lnSpc>
              <a:defRPr sz="4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en-US" dirty="0"/>
              <a:t>Main principles for the new GUID</a:t>
            </a:r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140282" y="6124776"/>
            <a:ext cx="10626338" cy="0"/>
          </a:xfrm>
          <a:prstGeom prst="line">
            <a:avLst/>
          </a:prstGeom>
          <a:ln w="15875">
            <a:solidFill>
              <a:srgbClr val="899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796541" y="1566897"/>
            <a:ext cx="1081892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level document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Slim document, plain language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Visualization and infographics</a:t>
            </a: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Extensive use of examples to illustrate different approaches and institutional frameworks used in different countries</a:t>
            </a:r>
            <a:endParaRPr lang="en-US" sz="2400" dirty="0">
              <a:solidFill>
                <a:srgbClr val="030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under QA1 procedure for non-FIPP documents</a:t>
            </a:r>
            <a:endParaRPr lang="en-US" sz="2400" dirty="0">
              <a:solidFill>
                <a:srgbClr val="0308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 algn="just" fontAlgn="base">
              <a:lnSpc>
                <a:spcPct val="150000"/>
              </a:lnSpc>
              <a:buClr>
                <a:srgbClr val="CC0000"/>
              </a:buClr>
              <a:buSzPct val="14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308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Closely connected to the relevant INTOSAI pronouncements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5992-18ED-0A45-BD23-1AD395B324AA}" type="slidenum">
              <a:rPr lang="ru-RU" smtClean="0"/>
              <a:t>9</a:t>
            </a:fld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267C53EE-140E-4331-ADD9-82EAA7D17269}"/>
              </a:ext>
            </a:extLst>
          </p:cNvPr>
          <p:cNvSpPr/>
          <p:nvPr/>
        </p:nvSpPr>
        <p:spPr>
          <a:xfrm>
            <a:off x="1140282" y="6343651"/>
            <a:ext cx="10626337" cy="276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TT Jenevers" panose="02000505070000020003" pitchFamily="2" charset="-52"/>
              </a:rPr>
              <a:t>     WG SDG KSDI </a:t>
            </a:r>
            <a:r>
              <a:rPr lang="ru-RU" sz="1200" i="1" dirty="0">
                <a:latin typeface="TT Jenevers" panose="02000505070000020003" pitchFamily="2" charset="-52"/>
              </a:rPr>
              <a:t> </a:t>
            </a:r>
            <a:r>
              <a:rPr lang="en-US" sz="1200" i="1" dirty="0">
                <a:latin typeface="TT Jenevers" panose="02000505070000020003" pitchFamily="2" charset="-52"/>
              </a:rPr>
              <a:t>Second Videoconference meeting </a:t>
            </a:r>
            <a:endParaRPr lang="ru-RU" sz="1200" i="1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D0EB6E39-85D9-4E6F-8BC9-7C2A3CEFFD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282" y="6355472"/>
            <a:ext cx="238352" cy="23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7212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B3765E1BD9482445A2C246B4FA1E6FD0" ma:contentTypeVersion="0" ma:contentTypeDescription="Создание документа." ma:contentTypeScope="" ma:versionID="5a5a29a8e03587c2e4f256aefa6102ad">
  <xsd:schema xmlns:xsd="http://www.w3.org/2001/XMLSchema" xmlns:xs="http://www.w3.org/2001/XMLSchema" xmlns:p="http://schemas.microsoft.com/office/2006/metadata/properties" xmlns:ns2="c36334b5-d259-44e6-bd9b-b4f02e616251" targetNamespace="http://schemas.microsoft.com/office/2006/metadata/properties" ma:root="true" ma:fieldsID="14eb694a142107f7f694bf1de505808f" ns2:_="">
    <xsd:import namespace="c36334b5-d259-44e6-bd9b-b4f02e616251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6334b5-d259-44e6-bd9b-b4f02e616251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EDD012E-6C61-43D6-A003-3341EEBADFA1}">
  <ds:schemaRefs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  <ds:schemaRef ds:uri="http://schemas.openxmlformats.org/package/2006/metadata/core-properties"/>
    <ds:schemaRef ds:uri="c36334b5-d259-44e6-bd9b-b4f02e616251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ECA6307-FF25-4B17-B18F-5E199514337A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70712D26-82F8-427A-87A8-1CA3324039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6334b5-d259-44e6-bd9b-b4f02e6162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C13D24BD-E062-424E-9F4D-F6478D7D21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1487</TotalTime>
  <Words>812</Words>
  <Application>Microsoft Office PowerPoint</Application>
  <PresentationFormat>Произвольный</PresentationFormat>
  <Paragraphs>170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Косьяненко Антон Валерьевич</cp:lastModifiedBy>
  <cp:revision>181</cp:revision>
  <dcterms:created xsi:type="dcterms:W3CDTF">2019-11-26T11:58:18Z</dcterms:created>
  <dcterms:modified xsi:type="dcterms:W3CDTF">2021-03-30T11:48:41Z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0x010100B3765E1BD9482445A2C246B4FA1E6FD0</vt:lpwstr>
  </property>
</Properties>
</file>